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72" r:id="rId2"/>
    <p:sldId id="318" r:id="rId3"/>
    <p:sldId id="322" r:id="rId4"/>
    <p:sldId id="324" r:id="rId5"/>
    <p:sldId id="325" r:id="rId6"/>
    <p:sldId id="333" r:id="rId7"/>
    <p:sldId id="326" r:id="rId8"/>
    <p:sldId id="259" r:id="rId9"/>
    <p:sldId id="327" r:id="rId10"/>
    <p:sldId id="328" r:id="rId11"/>
    <p:sldId id="329" r:id="rId12"/>
    <p:sldId id="330" r:id="rId13"/>
    <p:sldId id="274" r:id="rId14"/>
    <p:sldId id="331" r:id="rId15"/>
    <p:sldId id="258" r:id="rId16"/>
    <p:sldId id="332" r:id="rId17"/>
    <p:sldId id="316" r:id="rId18"/>
    <p:sldId id="320" r:id="rId19"/>
    <p:sldId id="312" r:id="rId20"/>
    <p:sldId id="321" r:id="rId21"/>
    <p:sldId id="275" r:id="rId22"/>
    <p:sldId id="317" r:id="rId23"/>
    <p:sldId id="311" r:id="rId24"/>
    <p:sldId id="257" r:id="rId25"/>
    <p:sldId id="260" r:id="rId26"/>
    <p:sldId id="319" r:id="rId27"/>
    <p:sldId id="256" r:id="rId28"/>
    <p:sldId id="314" r:id="rId29"/>
    <p:sldId id="31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AF4A"/>
    <a:srgbClr val="B0DB8B"/>
    <a:srgbClr val="D4ECBD"/>
    <a:srgbClr val="CAE0D2"/>
    <a:srgbClr val="B9E07B"/>
    <a:srgbClr val="86CFB8"/>
    <a:srgbClr val="D58A49"/>
    <a:srgbClr val="AED3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23FC14-AEDD-4B44-9842-06FAAB7D93E5}" v="85" dt="2025-06-25T13:24:13.1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17"/>
    <p:restoredTop sz="86190"/>
  </p:normalViewPr>
  <p:slideViewPr>
    <p:cSldViewPr snapToGrid="0">
      <p:cViewPr varScale="1">
        <p:scale>
          <a:sx n="109" d="100"/>
          <a:sy n="109" d="100"/>
        </p:scale>
        <p:origin x="14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12:28:59.9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310 898 24575,'0'-19'0,"0"-50"0,0 7 0,0-4 0,0-6 0,0 16 0,0 1 0,0-11 0,0 0 0,0 1 0,0 7 0,0-2 0,2 18 0,1 40 0,3-3 0,2 0 0,0-1 0,2-4 0,0 0 0,0-6 0,2-3 0,-3-1 0,-3-1 0,-2 8 0,-6 1 0,-6 9 0,-9 10 0,-13 17 0,-13 23 0,-9 21 0,-4 10 0,4-4 0,9-12 0,9-15 0,10-15 0,3-12 0,12-11 0,2-11 0,15-15 0,10-10 0,11-9 0,10-4 0,4 1 0,2 3 0,-4 7 0,-8 10 0,-8 9 0,-7 6 0,1 4 0,7 4 0,8 6 0,8 9 0,1 8 0,-6 1 0,-8-3 0,-10-5 0,-8-3 0,-5-4 0,-3-3 0,-1-3 0,0-2 0,-2-1 0,0-2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4T15:29:50.603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1,'0'0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4T15:29:52.200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4T15:29:58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0 24575,'0'22'0,"12"49"0,-3 8-1665,1-16 1,0 3 1664,-5-6 0,-2 0 0,1-4 0,-1 2 0,-3 19 0,0 0 0,0-22 0,0 0-124,0 13 0,0 0 124,0-17 0,0-1 0,0 0 0,0 1 0,0-1 0,0 1 0,-1-1 0,2 1 269,2 0 1,0-1-270,-1 16 0,10 26 0,-10-26 0,4-5 0,-6 4 0,0-42 1617,0-11-1617,-2-8 1083,-10-42-1083,3 15 338,-6-17-338,8 25 0,0-6 0,1 13 0,-1-5 0,1 4 0,0 0 0,-3-3 0,3 0 0,-7-5 0,-5-4 0,5 4 0,-12-16 0,15 20 0,-3-12 0,1 13 0,9 2 0,-8-1 0,10 2 0,-7 0 0,4 0 0,1 3 0,8 29 0,-1-13 0,7 27 0,-4-19 0,7 14 0,-5-8 0,17 25 0,-15-22 0,13 13 0,-12-18 0,-1-4 0,-1-4 0,-5-5 0,-1-3 0,1-3 0,-4 2 0,4-4 0,-2 4 0,6-2 0,0 0 0,7 0 0,-3 0 0,9-3 0,-12 3 0,6-3 0,-7-3 0,3 0 0,0-3 0,0 0 0,5-4 0,-7 3 0,25-13 0,-22 12 0,49-23 0,-43 19 0,29-14 0,-5-11 0,-10 9 0,8-10 0,-24 17 0,-8 9 0,-2 0 0,1 0 0,-5 3 0,3 0 0,-3 1 0,0 4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12:29:03.48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485 1317 24575,'0'-9'0,"0"-25"0,0-61 0,0 28 0,0-11 0,0 6 0,0-1 0,0 0 0,0-3 0,0-7 0,0 11 0,0 20 0,0 3 0,0-14 0,0 0 0,0 3 0,0 3 0,0-37 0,0 26 0,0 20 0,0 27 0,-1 12 0,-1 11 0,0 1 0,0 2 0,-1 2 0,-4 5 0,-5 8 0,-7 11 0,-10 23 0,-12 24 0,14-31 0,-1 1 0,-4 5 0,0 1 0,-1-2 0,-1-2 0,3-5 0,0-3 0,-18 24-6784,13-22 6784,15-21 0,12-17 0,5-12 0,13-20 0,14-19 0,18-14 0,18-9 6784,8 2-6784,1 6 0,-11 10 0,-14 10 0,-13 12 0,-10 8 0,-4 5 0,0 2 0,1 0 0,-1 1 0,0 0 0,1 2 0,-2 1 0,-1 0 0,-4 2 0,-2 2 0,-2 3 0,-1 1 0,-2 1 0,0 1 0,-1 4 0,-2 6 0,0-3 0,1 11 0,8 8 0,13 18 0,17 17 0,10 4 0,-3-8 0,-12-12 0,-12-17 0,-9-10 0,-7-5 0,-3-3 0,-3 0 0,0 1 0,0-3 0,1 0 0,1-7 0,1-1 0,-2-1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12:55:09.4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224 1 24575,'0'22'0,"0"17"0,0 36 0,0-16 0,0 35 0,0-26 0,0 17 0,0-7 0,0-14 0,0-14 0,2-8 0,0-4 0,3 8 0,-2-19 0,1-4 0,-6-29 0,-6-16 0,-6-13 0,-3-8 0,2-3 0,4 6 0,5 10 0,2 6 0,2 0 0,2-2 0,0-2 0,0 0 0,0 3 0,0 5 0,0 5 0,0 2 0,0 3 0,0 0 0,0-6 0,0-5 0,0-6 0,2-3 0,0 2 0,1 0 0,-1 4 0,-2 3 0,0 3 0,0 5 0,0 3 0,0 3 0,0 2 0,1 2 0,2-2 0,0 3 0,2-3 0,0 2 0,1-3 0,-1 0 0,-2 1 0,-3 4 0,-2 5 0,-3 9 0,-4 3 0,-1 2 0,-1 3 0,-2-2 0,0 2 0,-1-1 0,0-1 0,-1 0 0,-2 0 0,3-3 0,0 0 0,0 1 0,2-1 0,2 0 0,2-4 0,4-6 0,2-7 0,5-11 0,-1 3 0,6-12 0,0 2 0,4-7 0,4-2 0,3-1 0,4-3 0,4 1 0,-1 2 0,-1 7 0,-4 6 0,-5 7 0,-4 3 0,-2 0 0,-1-2 0,-2 1 0,5-2 0,-2 3 0,5-4 0,-6 5 0,2 0 0,-6 5 0,0 0 0,-1 0 0,0 0 0,2 0 0,1 1 0,2 3 0,2 6 0,1 3 0,0 3 0,1 1 0,0 3 0,1 7 0,1 10 0,2 5 0,1 2 0,0-6 0,-4-9-6784,-5-5 6784,-5-9 0,-4-7 0,0-4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12:55:31.7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224 1 24575,'0'22'0,"0"17"0,0 36 0,0-16 0,0 35 0,0-26 0,0 17 0,0-7 0,0-14 0,0-14 0,2-8 0,0-4 0,3 8 0,-2-19 0,1-4 0,-6-29 0,-6-16 0,-6-13 0,-3-8 0,2-3 0,4 6 0,5 10 0,2 6 0,2 0 0,2-2 0,0-2 0,0 0 0,0 3 0,0 5 0,0 5 0,0 2 0,0 3 0,0 0 0,0-6 0,0-5 0,0-6 0,2-3 0,0 2 0,1 0 0,-1 4 0,-2 3 0,0 3 0,0 5 0,0 3 0,0 3 0,0 2 0,1 2 0,2-2 0,0 3 0,2-3 0,0 2 0,1-3 0,-1 0 0,-2 1 0,-3 4 0,-2 5 0,-3 9 0,-4 3 0,-1 2 0,-1 3 0,-2-2 0,0 2 0,-1-1 0,0-1 0,-1 0 0,-2 0 0,3-3 0,0 0 0,0 1 0,2-1 0,2 0 0,2-4 0,4-6 0,2-7 0,5-11 0,-1 3 0,6-12 0,0 2 0,4-7 0,4-2 0,3-1 0,4-3 0,4 1 0,-1 2 0,-1 7 0,-4 6 0,-5 7 0,-4 3 0,-2 0 0,-1-2 0,-2 1 0,5-2 0,-2 3 0,5-4 0,-6 5 0,2 0 0,-6 5 0,0 0 0,-1 0 0,0 0 0,2 0 0,1 1 0,2 3 0,2 6 0,1 3 0,0 3 0,1 1 0,0 3 0,1 7 0,1 10 0,2 5 0,1 2 0,0-6 0,-4-9-6784,-5-5 6784,-5-9 0,-4-7 0,0-4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4T15:29:49.369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12:57:17.2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224 1 24575,'0'22'0,"0"17"0,0 36 0,0-16 0,0 35 0,0-26 0,0 17 0,0-7 0,0-14 0,0-14 0,2-8 0,0-4 0,3 8 0,-2-19 0,1-4 0,-6-29 0,-6-16 0,-6-13 0,-3-8 0,2-3 0,4 6 0,5 10 0,2 6 0,2 0 0,2-2 0,0-2 0,0 0 0,0 3 0,0 5 0,0 5 0,0 2 0,0 3 0,0 0 0,0-6 0,0-5 0,0-6 0,2-3 0,0 2 0,1 0 0,-1 4 0,-2 3 0,0 3 0,0 5 0,0 3 0,0 3 0,0 2 0,1 2 0,2-2 0,0 3 0,2-3 0,0 2 0,1-3 0,-1 0 0,-2 1 0,-3 4 0,-2 5 0,-3 9 0,-4 3 0,-1 2 0,-1 3 0,-2-2 0,0 2 0,-1-1 0,0-1 0,-1 0 0,-2 0 0,3-3 0,0 0 0,0 1 0,2-1 0,2 0 0,2-4 0,4-6 0,2-7 0,5-11 0,-1 3 0,6-12 0,0 2 0,4-7 0,4-2 0,3-1 0,4-3 0,4 1 0,-1 2 0,-1 7 0,-4 6 0,-5 7 0,-4 3 0,-2 0 0,-1-2 0,-2 1 0,5-2 0,-2 3 0,5-4 0,-6 5 0,2 0 0,-6 5 0,0 0 0,-1 0 0,0 0 0,2 0 0,1 1 0,2 3 0,2 6 0,1 3 0,0 3 0,1 1 0,0 3 0,1 7 0,1 10 0,2 5 0,1 2 0,0-6 0,-4-9-6784,-5-5 6784,-5-9 0,-4-7 0,0-4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12:28:59.9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310 898 24575,'0'-19'0,"0"-50"0,0 7 0,0-4 0,0-6 0,0 16 0,0 1 0,0-11 0,0 0 0,0 1 0,0 7 0,0-2 0,2 18 0,1 40 0,3-3 0,2 0 0,0-1 0,2-4 0,0 0 0,0-6 0,2-3 0,-3-1 0,-3-1 0,-2 8 0,-6 1 0,-6 9 0,-9 10 0,-13 17 0,-13 23 0,-9 21 0,-4 10 0,4-4 0,9-12 0,9-15 0,10-15 0,3-12 0,12-11 0,2-11 0,15-15 0,10-10 0,11-9 0,10-4 0,4 1 0,2 3 0,-4 7 0,-8 10 0,-8 9 0,-7 6 0,1 4 0,7 4 0,8 6 0,8 9 0,1 8 0,-6 1 0,-8-3 0,-10-5 0,-8-3 0,-5-4 0,-3-3 0,-1-3 0,0-2 0,-2-1 0,0-2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12:58:32.28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310 898 24575,'0'-19'0,"0"-50"0,0 7 0,0-4 0,0-6 0,0 16 0,0 1 0,0-11 0,0 0 0,0 1 0,0 7 0,0-2 0,2 18 0,1 40 0,3-3 0,2 0 0,0-1 0,2-4 0,0 0 0,0-6 0,2-3 0,-3-1 0,-3-1 0,-2 8 0,-6 1 0,-6 9 0,-9 10 0,-13 17 0,-13 23 0,-9 21 0,-4 10 0,4-4 0,9-12 0,9-15 0,10-15 0,3-12 0,12-11 0,2-11 0,15-15 0,10-10 0,11-9 0,10-4 0,4 1 0,2 3 0,-4 7 0,-8 10 0,-8 9 0,-7 6 0,1 4 0,7 4 0,8 6 0,8 9 0,1 8 0,-6 1 0,-8-3 0,-10-5 0,-8-3 0,-5-4 0,-3-3 0,-1-3 0,0-2 0,-2-1 0,0-2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4T15:29:49.369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E256E5-1C8E-C849-ABDE-5526741FF003}" type="datetimeFigureOut">
              <a:rPr lang="en-US" smtClean="0"/>
              <a:t>8/17/25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A9D106-8216-834B-B9F9-B443C4344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074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breaking isolate? Coinfection?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9D106-8216-834B-B9F9-B443C4344C6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14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o-antigen, give a confidence matrix of the TFA and HTF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9D106-8216-834B-B9F9-B443C4344C6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57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blob cluster seqs in terms of </a:t>
            </a:r>
            <a:r>
              <a:rPr lang="en-US" dirty="0" err="1"/>
              <a:t>kmer</a:t>
            </a:r>
            <a:r>
              <a:rPr lang="en-US" dirty="0"/>
              <a:t> depth and </a:t>
            </a:r>
            <a:r>
              <a:rPr lang="en-US" dirty="0" err="1"/>
              <a:t>gc</a:t>
            </a:r>
            <a:r>
              <a:rPr lang="en-US" dirty="0"/>
              <a:t> content, </a:t>
            </a:r>
            <a:r>
              <a:rPr lang="en-US" dirty="0" err="1"/>
              <a:t>gc</a:t>
            </a:r>
            <a:r>
              <a:rPr lang="en-US" dirty="0"/>
              <a:t> content like this distribution, supp 3 all the isolate HTF with </a:t>
            </a:r>
            <a:r>
              <a:rPr lang="en-US" dirty="0" err="1"/>
              <a:t>wg</a:t>
            </a:r>
            <a:r>
              <a:rPr lang="en-US" dirty="0"/>
              <a:t> </a:t>
            </a:r>
            <a:r>
              <a:rPr lang="en-US" dirty="0" err="1"/>
              <a:t>kmer</a:t>
            </a:r>
            <a:r>
              <a:rPr lang="en-US" dirty="0"/>
              <a:t>...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no coinfection first,</a:t>
            </a:r>
          </a:p>
          <a:p>
            <a:endParaRPr lang="en-US" dirty="0"/>
          </a:p>
          <a:p>
            <a:r>
              <a:rPr lang="en-US" dirty="0"/>
              <a:t>Then PL0059… only the background first then overlap….,</a:t>
            </a:r>
          </a:p>
          <a:p>
            <a:r>
              <a:rPr lang="en-US" dirty="0"/>
              <a:t>Three slides, one for each isolate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Why </a:t>
            </a:r>
            <a:r>
              <a:rPr lang="en-US" dirty="0" err="1"/>
              <a:t>coinfecton</a:t>
            </a:r>
            <a:r>
              <a:rPr lang="en-US" dirty="0"/>
              <a:t>.. PL0240 then this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9D106-8216-834B-B9F9-B443C4344C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819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blob cluster seqs in terms of </a:t>
            </a:r>
            <a:r>
              <a:rPr lang="en-US" dirty="0" err="1"/>
              <a:t>kmer</a:t>
            </a:r>
            <a:r>
              <a:rPr lang="en-US" dirty="0"/>
              <a:t> depth and </a:t>
            </a:r>
            <a:r>
              <a:rPr lang="en-US" dirty="0" err="1"/>
              <a:t>gc</a:t>
            </a:r>
            <a:r>
              <a:rPr lang="en-US" dirty="0"/>
              <a:t> content, </a:t>
            </a:r>
            <a:r>
              <a:rPr lang="en-US" dirty="0" err="1"/>
              <a:t>gc</a:t>
            </a:r>
            <a:r>
              <a:rPr lang="en-US" dirty="0"/>
              <a:t> content like this distribution, supp 3 all the isolate HTF with </a:t>
            </a:r>
            <a:r>
              <a:rPr lang="en-US" dirty="0" err="1"/>
              <a:t>wg</a:t>
            </a:r>
            <a:r>
              <a:rPr lang="en-US" dirty="0"/>
              <a:t> </a:t>
            </a:r>
            <a:r>
              <a:rPr lang="en-US" dirty="0" err="1"/>
              <a:t>kmer</a:t>
            </a:r>
            <a:r>
              <a:rPr lang="en-US" dirty="0"/>
              <a:t>...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no coinfection first,</a:t>
            </a:r>
          </a:p>
          <a:p>
            <a:endParaRPr lang="en-US" dirty="0"/>
          </a:p>
          <a:p>
            <a:r>
              <a:rPr lang="en-US" dirty="0"/>
              <a:t>Then PL0059… only the background first then overlap….,</a:t>
            </a:r>
          </a:p>
          <a:p>
            <a:r>
              <a:rPr lang="en-US" dirty="0"/>
              <a:t>Three slides, one for each isolate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Why </a:t>
            </a:r>
            <a:r>
              <a:rPr lang="en-US" dirty="0" err="1"/>
              <a:t>coinfecton</a:t>
            </a:r>
            <a:r>
              <a:rPr lang="en-US" dirty="0"/>
              <a:t>.. PL0240 then this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9D106-8216-834B-B9F9-B443C4344C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55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blob cluster seqs in terms of </a:t>
            </a:r>
            <a:r>
              <a:rPr lang="en-US" dirty="0" err="1"/>
              <a:t>kmer</a:t>
            </a:r>
            <a:r>
              <a:rPr lang="en-US" dirty="0"/>
              <a:t> depth and </a:t>
            </a:r>
            <a:r>
              <a:rPr lang="en-US" dirty="0" err="1"/>
              <a:t>gc</a:t>
            </a:r>
            <a:r>
              <a:rPr lang="en-US" dirty="0"/>
              <a:t> content, </a:t>
            </a:r>
            <a:r>
              <a:rPr lang="en-US" dirty="0" err="1"/>
              <a:t>gc</a:t>
            </a:r>
            <a:r>
              <a:rPr lang="en-US" dirty="0"/>
              <a:t> content like this distribution, supp 3 all the isolate HTF with </a:t>
            </a:r>
            <a:r>
              <a:rPr lang="en-US" dirty="0" err="1"/>
              <a:t>wg</a:t>
            </a:r>
            <a:r>
              <a:rPr lang="en-US" dirty="0"/>
              <a:t> </a:t>
            </a:r>
            <a:r>
              <a:rPr lang="en-US" dirty="0" err="1"/>
              <a:t>kmer</a:t>
            </a:r>
            <a:r>
              <a:rPr lang="en-US" dirty="0"/>
              <a:t>...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no coinfection first,</a:t>
            </a:r>
          </a:p>
          <a:p>
            <a:endParaRPr lang="en-US" dirty="0"/>
          </a:p>
          <a:p>
            <a:r>
              <a:rPr lang="en-US" dirty="0"/>
              <a:t>Then PL0059… only the background first then overlap….,</a:t>
            </a:r>
          </a:p>
          <a:p>
            <a:r>
              <a:rPr lang="en-US" dirty="0"/>
              <a:t>Three slides, one for each isolate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Why </a:t>
            </a:r>
            <a:r>
              <a:rPr lang="en-US" dirty="0" err="1"/>
              <a:t>coinfecton</a:t>
            </a:r>
            <a:r>
              <a:rPr lang="en-US" dirty="0"/>
              <a:t>.. PL0240 then this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9D106-8216-834B-B9F9-B443C4344C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859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blob cluster seqs in terms of </a:t>
            </a:r>
            <a:r>
              <a:rPr lang="en-US" dirty="0" err="1"/>
              <a:t>kmer</a:t>
            </a:r>
            <a:r>
              <a:rPr lang="en-US" dirty="0"/>
              <a:t> depth and </a:t>
            </a:r>
            <a:r>
              <a:rPr lang="en-US" dirty="0" err="1"/>
              <a:t>gc</a:t>
            </a:r>
            <a:r>
              <a:rPr lang="en-US" dirty="0"/>
              <a:t> content, </a:t>
            </a:r>
            <a:r>
              <a:rPr lang="en-US" dirty="0" err="1"/>
              <a:t>gc</a:t>
            </a:r>
            <a:r>
              <a:rPr lang="en-US" dirty="0"/>
              <a:t> content like this distribution, supp 3 all the isolate HTF with </a:t>
            </a:r>
            <a:r>
              <a:rPr lang="en-US" dirty="0" err="1"/>
              <a:t>wg</a:t>
            </a:r>
            <a:r>
              <a:rPr lang="en-US" dirty="0"/>
              <a:t> </a:t>
            </a:r>
            <a:r>
              <a:rPr lang="en-US" dirty="0" err="1"/>
              <a:t>kmer</a:t>
            </a:r>
            <a:r>
              <a:rPr lang="en-US" dirty="0"/>
              <a:t>...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no coinfection first,</a:t>
            </a:r>
          </a:p>
          <a:p>
            <a:endParaRPr lang="en-US" dirty="0"/>
          </a:p>
          <a:p>
            <a:r>
              <a:rPr lang="en-US" dirty="0"/>
              <a:t>Then PL0059… only the background first then overlap….,</a:t>
            </a:r>
          </a:p>
          <a:p>
            <a:r>
              <a:rPr lang="en-US" dirty="0"/>
              <a:t>Three slides, one for each isolate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Why </a:t>
            </a:r>
            <a:r>
              <a:rPr lang="en-US" dirty="0" err="1"/>
              <a:t>coinfecton</a:t>
            </a:r>
            <a:r>
              <a:rPr lang="en-US" dirty="0"/>
              <a:t>.. PL0240 then this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9D106-8216-834B-B9F9-B443C4344C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183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breaking isolate? Coinfection?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9D106-8216-834B-B9F9-B443C4344C6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31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row by </a:t>
            </a:r>
            <a:r>
              <a:rPr lang="en-US" dirty="0" err="1"/>
              <a:t>onw</a:t>
            </a:r>
            <a:r>
              <a:rPr lang="en-US" dirty="0"/>
              <a:t> row… </a:t>
            </a:r>
          </a:p>
          <a:p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Kmer</a:t>
            </a:r>
            <a:r>
              <a:rPr lang="en-US" dirty="0"/>
              <a:t> and local, perfect match, fill up, </a:t>
            </a:r>
          </a:p>
          <a:p>
            <a:pPr marL="228600" indent="-228600">
              <a:buAutoNum type="arabicPeriod"/>
            </a:pPr>
            <a:r>
              <a:rPr lang="en-US" dirty="0"/>
              <a:t>Science paper, match except grey ones…</a:t>
            </a:r>
          </a:p>
          <a:p>
            <a:pPr marL="228600" indent="-228600">
              <a:buAutoNum type="arabicPeriod"/>
            </a:pPr>
            <a:endParaRPr lang="en-US" dirty="0"/>
          </a:p>
          <a:p>
            <a:r>
              <a:rPr lang="en-GB" dirty="0"/>
              <a:t>observations:</a:t>
            </a:r>
          </a:p>
          <a:p>
            <a:pPr>
              <a:buFont typeface="+mj-lt"/>
              <a:buAutoNum type="arabicPeriod"/>
            </a:pPr>
            <a:r>
              <a:rPr lang="en-GB" dirty="0"/>
              <a:t>HTF_p7.G11 is absent in the science supp data.</a:t>
            </a:r>
          </a:p>
          <a:p>
            <a:pPr>
              <a:buFont typeface="+mj-lt"/>
              <a:buAutoNum type="arabicPeriod"/>
            </a:pPr>
            <a:r>
              <a:rPr lang="en-GB" dirty="0"/>
              <a:t>some of HTF_p25.A12 were assigned to other HTF ref than the 7. p3.F8 and p8.C7 are mismatched between supp and my analysis.</a:t>
            </a:r>
          </a:p>
          <a:p>
            <a:pPr>
              <a:buFont typeface="+mj-lt"/>
              <a:buAutoNum type="arabicPeriod"/>
            </a:pPr>
            <a:r>
              <a:rPr lang="en-GB" dirty="0"/>
              <a:t>white is absence, no data… the white ones at the </a:t>
            </a:r>
            <a:r>
              <a:rPr lang="en-GB" dirty="0" err="1"/>
              <a:t>bymapping</a:t>
            </a:r>
            <a:r>
              <a:rPr lang="en-GB" dirty="0"/>
              <a:t> row is the 8 that we </a:t>
            </a:r>
            <a:r>
              <a:rPr lang="en-GB" dirty="0" err="1"/>
              <a:t>dont</a:t>
            </a:r>
            <a:r>
              <a:rPr lang="en-GB" dirty="0"/>
              <a:t> have assembly</a:t>
            </a:r>
          </a:p>
          <a:p>
            <a:pPr>
              <a:buFont typeface="+mj-lt"/>
              <a:buAutoNum type="arabicPeriod"/>
            </a:pPr>
            <a:r>
              <a:rPr lang="en-GB" dirty="0"/>
              <a:t>white at the first row means for those samples we </a:t>
            </a:r>
            <a:r>
              <a:rPr lang="en-GB" dirty="0" err="1"/>
              <a:t>dont</a:t>
            </a:r>
            <a:r>
              <a:rPr lang="en-GB" dirty="0"/>
              <a:t> have data in science supp…</a:t>
            </a:r>
          </a:p>
          <a:p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9D106-8216-834B-B9F9-B443C4344C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149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data discuss how to visualize…</a:t>
            </a:r>
          </a:p>
          <a:p>
            <a:endParaRPr lang="en-US" dirty="0"/>
          </a:p>
          <a:p>
            <a:r>
              <a:rPr lang="en-US" dirty="0"/>
              <a:t>Plot the map… show the space and the year…</a:t>
            </a:r>
          </a:p>
          <a:p>
            <a:r>
              <a:rPr lang="en-US" dirty="0"/>
              <a:t>Bootstrap? More power…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9D106-8216-834B-B9F9-B443C4344C6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85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15A81-3B7B-6E2F-A600-DCF07748F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4D7049-422A-44F8-77DD-27AD86FBB1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BF128-AF90-4D58-4EDF-E7515E09D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ABC11-4237-A549-BB53-4707F8654146}" type="datetimeFigureOut">
              <a:rPr lang="en-US" smtClean="0"/>
              <a:t>8/17/25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3FCA9-5E26-6F7B-AD11-14072764A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0E6C9-4C1E-1FE2-9A4E-279278941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B5FD-9216-854D-B00A-2A063C404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019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9A24A-8DF0-B09F-386B-A1032E683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766D5B-3D7C-39E1-8FAA-FD6E3CDA5D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B52EC-56B5-8C93-CF17-D968516DF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ABC11-4237-A549-BB53-4707F8654146}" type="datetimeFigureOut">
              <a:rPr lang="en-US" smtClean="0"/>
              <a:t>8/17/25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C21E3-4444-4D13-F08E-2DCD13E5B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DFAC7-340E-1666-C5AC-F2DA515CD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B5FD-9216-854D-B00A-2A063C404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518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1B9370-4558-1CEF-C942-29821EDE96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B36EAA-4F92-70E5-C734-8AE2DC83AF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86F85-2196-2DE1-15E2-AEEA6C24F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ABC11-4237-A549-BB53-4707F8654146}" type="datetimeFigureOut">
              <a:rPr lang="en-US" smtClean="0"/>
              <a:t>8/17/25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4223F-A73C-A41A-0052-25A1F4A16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B6A7E-FEF9-5D15-0AB4-A2D292490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B5FD-9216-854D-B00A-2A063C404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256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7F1EA-8B3B-B391-552C-F2CD3C800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B7157-0267-D8B0-D17F-3EFD4879E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88608-5070-32E4-9F49-4F2173F95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ABC11-4237-A549-BB53-4707F8654146}" type="datetimeFigureOut">
              <a:rPr lang="en-US" smtClean="0"/>
              <a:t>8/17/25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E829D-7E0F-25DD-AA02-46BC21558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32BB8-2F55-3A2A-DFC0-7C4892088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B5FD-9216-854D-B00A-2A063C404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696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167A5-CF26-510A-C69D-9C6C69A44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099F3C-F877-7B36-DBB5-491646A12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0EB3A-5857-C568-21F8-90F3FEA31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ABC11-4237-A549-BB53-4707F8654146}" type="datetimeFigureOut">
              <a:rPr lang="en-US" smtClean="0"/>
              <a:t>8/17/25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DA1A15-1B4B-7293-49E1-DD87C59F7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01632-FFB5-3FCB-5C0D-404989B30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B5FD-9216-854D-B00A-2A063C404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963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11010-BD28-361E-FCEC-2325D15C8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A6A7F-7EAF-7DD5-7FBC-4DDB0A103B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54F4BA-9168-A816-8307-3B9282622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65E485-8082-E649-9905-88D7235A0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ABC11-4237-A549-BB53-4707F8654146}" type="datetimeFigureOut">
              <a:rPr lang="en-US" smtClean="0"/>
              <a:t>8/17/25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205551-FFE2-8DD3-3027-CA0B56710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81789E-E2B6-CD8B-8F1E-E0B1DAEA2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B5FD-9216-854D-B00A-2A063C404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725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DAC02-EBB4-42AC-EF55-044CF6F6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20730A-E075-CC89-23A7-19C90595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516E34-6D2C-31DF-BC50-C4E1716596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9792E2-2FD1-F59E-157F-8B49F35231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D65A91-40B3-9CBA-CD79-EF3A02ADC6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8CA158-3B70-BC81-273B-C15AE1500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ABC11-4237-A549-BB53-4707F8654146}" type="datetimeFigureOut">
              <a:rPr lang="en-US" smtClean="0"/>
              <a:t>8/17/25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8F6589-B9B3-A176-177C-A2C85DC9B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32F30E-6273-F1D2-4478-9131C8E06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B5FD-9216-854D-B00A-2A063C404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683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6F45D-8BA3-59AF-04F1-5710D36CB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6F3FF9-8088-A6DD-7962-A9E3788E8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ABC11-4237-A549-BB53-4707F8654146}" type="datetimeFigureOut">
              <a:rPr lang="en-US" smtClean="0"/>
              <a:t>8/17/25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70288A-E4B4-B24E-0A35-5266E135A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92E723-DF76-B1B7-0F89-274032EE0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B5FD-9216-854D-B00A-2A063C404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88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B88417-2ABB-37CE-A4A1-84947E837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ABC11-4237-A549-BB53-4707F8654146}" type="datetimeFigureOut">
              <a:rPr lang="en-US" smtClean="0"/>
              <a:t>8/17/25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0D8118-DC53-53CE-F03B-A4AE19AB6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13F05-2A30-C34A-B3F2-F16299CC3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B5FD-9216-854D-B00A-2A063C404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314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9F187-FCBC-E725-4B0C-AE6E36A95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65D5C-47AF-039B-2EB4-A9681E455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CE6BC0-6A4A-0EF5-95E1-9A0000191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4002FA-2E19-C1AB-CC13-11E333256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ABC11-4237-A549-BB53-4707F8654146}" type="datetimeFigureOut">
              <a:rPr lang="en-US" smtClean="0"/>
              <a:t>8/17/25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BEA419-2A32-9D76-85B7-FA3DFE4B4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E3947-A6E7-8B91-99F4-E819379BF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B5FD-9216-854D-B00A-2A063C404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297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C3B16-41E6-9BCD-1EC3-C987A410C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E82609-96B2-C863-0791-E60845970B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7D966D-D18B-79C4-86DB-7BE80F2D86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5F4B08-E314-ED5A-53A9-E1ED34FA7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ABC11-4237-A549-BB53-4707F8654146}" type="datetimeFigureOut">
              <a:rPr lang="en-US" smtClean="0"/>
              <a:t>8/17/25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48FDB-0544-8056-A759-787E21C48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5F885E-9F4D-A920-7A08-9F50AAC26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B5FD-9216-854D-B00A-2A063C404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922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E21355-44D8-295F-2E9A-AB1B356B6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432E88-D13D-61D1-238C-E702D6AF1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C0060-D92B-FA29-A28B-C60AA65357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ABC11-4237-A549-BB53-4707F8654146}" type="datetimeFigureOut">
              <a:rPr lang="en-US" smtClean="0"/>
              <a:t>8/17/25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1A83C-F0E4-9ECF-8FF2-AB528BC08C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547F2-26B3-9504-9459-6C7DC16630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EB5FD-9216-854D-B00A-2A063C404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005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5.xml"/><Relationship Id="rId18" Type="http://schemas.openxmlformats.org/officeDocument/2006/relationships/customXml" Target="../ink/ink8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customXml" Target="../ink/ink4.xml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8.png"/><Relationship Id="rId5" Type="http://schemas.openxmlformats.org/officeDocument/2006/relationships/image" Target="../media/image4.png"/><Relationship Id="rId15" Type="http://schemas.openxmlformats.org/officeDocument/2006/relationships/customXml" Target="../ink/ink6.xml"/><Relationship Id="rId10" Type="http://schemas.openxmlformats.org/officeDocument/2006/relationships/customXml" Target="../ink/ink3.xml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13" Type="http://schemas.openxmlformats.org/officeDocument/2006/relationships/image" Target="../media/image2.png"/><Relationship Id="rId3" Type="http://schemas.openxmlformats.org/officeDocument/2006/relationships/image" Target="../media/image33.emf"/><Relationship Id="rId7" Type="http://schemas.openxmlformats.org/officeDocument/2006/relationships/image" Target="../media/image37.emf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11" Type="http://schemas.openxmlformats.org/officeDocument/2006/relationships/image" Target="../media/image41.png"/><Relationship Id="rId5" Type="http://schemas.openxmlformats.org/officeDocument/2006/relationships/image" Target="../media/image35.emf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45.png"/><Relationship Id="rId7" Type="http://schemas.openxmlformats.org/officeDocument/2006/relationships/customXml" Target="../ink/ink10.xml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290.png"/><Relationship Id="rId5" Type="http://schemas.openxmlformats.org/officeDocument/2006/relationships/customXml" Target="../ink/ink9.xml"/><Relationship Id="rId10" Type="http://schemas.openxmlformats.org/officeDocument/2006/relationships/customXml" Target="../ink/ink12.xml"/><Relationship Id="rId4" Type="http://schemas.openxmlformats.org/officeDocument/2006/relationships/image" Target="../media/image46.emf"/><Relationship Id="rId9" Type="http://schemas.openxmlformats.org/officeDocument/2006/relationships/image" Target="../media/image2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7" Type="http://schemas.openxmlformats.org/officeDocument/2006/relationships/image" Target="../media/image57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7" Type="http://schemas.openxmlformats.org/officeDocument/2006/relationships/image" Target="../media/image42.png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emf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8B67-270A-EB82-371E-71F125FAB7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Linking HTF haplotypes to O-antigen using local assembly and k-</a:t>
            </a:r>
            <a:r>
              <a:rPr lang="en-US" sz="4400" dirty="0" err="1"/>
              <a:t>mer</a:t>
            </a:r>
            <a:r>
              <a:rPr lang="en-US" sz="4400" dirty="0"/>
              <a:t>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E294A-9612-7F14-1464-91D8F997F7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Updates 25th June 2025</a:t>
            </a:r>
          </a:p>
          <a:p>
            <a:r>
              <a:rPr lang="en-US" dirty="0" err="1"/>
              <a:t>jiajun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982E2-D46F-8142-B19D-8625191D5BF8}"/>
              </a:ext>
            </a:extLst>
          </p:cNvPr>
          <p:cNvSpPr txBox="1"/>
          <p:nvPr/>
        </p:nvSpPr>
        <p:spPr>
          <a:xfrm>
            <a:off x="1320800" y="4914900"/>
            <a:ext cx="291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 27</a:t>
            </a:r>
            <a:r>
              <a:rPr lang="en-US" baseline="30000" dirty="0"/>
              <a:t>th</a:t>
            </a:r>
            <a:r>
              <a:rPr lang="en-US" dirty="0"/>
              <a:t> and 28</a:t>
            </a:r>
            <a:r>
              <a:rPr lang="en-US" baseline="30000" dirty="0"/>
              <a:t>th</a:t>
            </a:r>
            <a:r>
              <a:rPr lang="en-US" dirty="0"/>
              <a:t> Aug 4pm…</a:t>
            </a:r>
          </a:p>
        </p:txBody>
      </p:sp>
    </p:spTree>
    <p:extLst>
      <p:ext uri="{BB962C8B-B14F-4D97-AF65-F5344CB8AC3E}">
        <p14:creationId xmlns:p14="http://schemas.microsoft.com/office/powerpoint/2010/main" val="375464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92C62-9255-7782-C2CD-6CD3C5D02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1691D14-772D-9ACE-3E15-EB1F0C8C8AEB}"/>
              </a:ext>
            </a:extLst>
          </p:cNvPr>
          <p:cNvSpPr txBox="1"/>
          <p:nvPr/>
        </p:nvSpPr>
        <p:spPr>
          <a:xfrm>
            <a:off x="244153" y="302011"/>
            <a:ext cx="9396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Three historical isolates show a two-peak k-</a:t>
            </a:r>
            <a:r>
              <a:rPr lang="en-GB" b="1" dirty="0" err="1"/>
              <a:t>mer</a:t>
            </a:r>
            <a:r>
              <a:rPr lang="en-GB" b="1" dirty="0"/>
              <a:t> depth pattern, suggesting potential co-infection.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72C6FD-7EDD-40CF-323C-A9CA94012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431" y="2071666"/>
            <a:ext cx="5381186" cy="38437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897C5E-05B9-52AF-EEFE-7B2F5CE1121F}"/>
              </a:ext>
            </a:extLst>
          </p:cNvPr>
          <p:cNvSpPr txBox="1"/>
          <p:nvPr/>
        </p:nvSpPr>
        <p:spPr>
          <a:xfrm>
            <a:off x="244153" y="948342"/>
            <a:ext cx="7380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HTF unique </a:t>
            </a:r>
            <a:r>
              <a:rPr lang="en-US" dirty="0" err="1"/>
              <a:t>kmer</a:t>
            </a:r>
            <a:r>
              <a:rPr lang="en-US" dirty="0"/>
              <a:t> count and co-infection potential of three historical samples: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4C8645-EF57-884F-755E-FC392403DB6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4153" y="2231219"/>
            <a:ext cx="4934443" cy="35246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742C88-6936-7747-BB97-8F8AAF875E46}"/>
              </a:ext>
            </a:extLst>
          </p:cNvPr>
          <p:cNvSpPr txBox="1"/>
          <p:nvPr/>
        </p:nvSpPr>
        <p:spPr>
          <a:xfrm>
            <a:off x="111630" y="5733140"/>
            <a:ext cx="123088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PL0080 Double check p21.F9 and p26d6, the result is f9 but d6 has more power…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Show local alignment as well? See the coverage prop…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 principle the local assembly is more convincing since we use assembly which should have assembled the most frequent sample</a:t>
            </a:r>
          </a:p>
        </p:txBody>
      </p:sp>
    </p:spTree>
    <p:extLst>
      <p:ext uri="{BB962C8B-B14F-4D97-AF65-F5344CB8AC3E}">
        <p14:creationId xmlns:p14="http://schemas.microsoft.com/office/powerpoint/2010/main" val="11070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92C62-9255-7782-C2CD-6CD3C5D02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1691D14-772D-9ACE-3E15-EB1F0C8C8AEB}"/>
              </a:ext>
            </a:extLst>
          </p:cNvPr>
          <p:cNvSpPr txBox="1"/>
          <p:nvPr/>
        </p:nvSpPr>
        <p:spPr>
          <a:xfrm>
            <a:off x="244153" y="302011"/>
            <a:ext cx="9396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Three historical isolates show a two-peak k-</a:t>
            </a:r>
            <a:r>
              <a:rPr lang="en-GB" b="1" dirty="0" err="1"/>
              <a:t>mer</a:t>
            </a:r>
            <a:r>
              <a:rPr lang="en-GB" b="1" dirty="0"/>
              <a:t> depth pattern, suggesting potential co-infection.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73C5B9-572D-CC6F-5868-C81A03CB7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391" y="2471581"/>
            <a:ext cx="4982079" cy="35586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897C5E-05B9-52AF-EEFE-7B2F5CE1121F}"/>
              </a:ext>
            </a:extLst>
          </p:cNvPr>
          <p:cNvSpPr txBox="1"/>
          <p:nvPr/>
        </p:nvSpPr>
        <p:spPr>
          <a:xfrm>
            <a:off x="244153" y="948342"/>
            <a:ext cx="7380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HTF unique </a:t>
            </a:r>
            <a:r>
              <a:rPr lang="en-US" dirty="0" err="1"/>
              <a:t>kmer</a:t>
            </a:r>
            <a:r>
              <a:rPr lang="en-US" dirty="0"/>
              <a:t> count and co-infection potential of three historical samples: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B3D723-2B5C-B8EB-B3C9-27E3CA285D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11530" y="2351030"/>
            <a:ext cx="4982080" cy="355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11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6C8A3-87C9-763A-4232-A700AC126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F573E-8A9C-B43E-5521-A2FFFB6FE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Q1: Are the isolates that </a:t>
            </a:r>
            <a:r>
              <a:rPr lang="en-GB" dirty="0">
                <a:solidFill>
                  <a:srgbClr val="C00000"/>
                </a:solidFill>
              </a:rPr>
              <a:t>break</a:t>
            </a:r>
            <a:r>
              <a:rPr lang="en-GB" dirty="0"/>
              <a:t> the expected O-antigen–HTF group association pattern authentic?</a:t>
            </a:r>
          </a:p>
          <a:p>
            <a:pPr marL="0" indent="0">
              <a:buNone/>
            </a:pPr>
            <a:r>
              <a:rPr lang="en-GB" b="1" dirty="0"/>
              <a:t>A1: PL0240 is a true exception, while 64.GBR_1933b_S36 not sure.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Q2: Is there evidence of </a:t>
            </a:r>
            <a:r>
              <a:rPr lang="en-GB" dirty="0">
                <a:solidFill>
                  <a:srgbClr val="C00000"/>
                </a:solidFill>
              </a:rPr>
              <a:t>co-infection</a:t>
            </a:r>
            <a:r>
              <a:rPr lang="en-GB" dirty="0"/>
              <a:t> among our historical herbarium-derived ATUE5 genomes? </a:t>
            </a:r>
          </a:p>
          <a:p>
            <a:pPr marL="0" indent="0">
              <a:buNone/>
            </a:pPr>
            <a:r>
              <a:rPr lang="en-GB" b="1" dirty="0"/>
              <a:t>A2: Three historical isolates show a two-peak k-</a:t>
            </a:r>
            <a:r>
              <a:rPr lang="en-GB" b="1" dirty="0" err="1"/>
              <a:t>mer</a:t>
            </a:r>
            <a:r>
              <a:rPr lang="en-GB" b="1" dirty="0"/>
              <a:t> depth pattern, suggesting potential co-infection.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3119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0A967-C012-28CD-2207-B479074F3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5B40F4C-BF0D-CD7A-BD45-63D835B8D0FD}"/>
              </a:ext>
            </a:extLst>
          </p:cNvPr>
          <p:cNvGrpSpPr/>
          <p:nvPr/>
        </p:nvGrpSpPr>
        <p:grpSpPr>
          <a:xfrm>
            <a:off x="417443" y="1206410"/>
            <a:ext cx="11174609" cy="3956554"/>
            <a:chOff x="646043" y="1315740"/>
            <a:chExt cx="11174609" cy="3956554"/>
          </a:xfrm>
        </p:grpSpPr>
        <p:pic>
          <p:nvPicPr>
            <p:cNvPr id="4" name="Picture 3" descr="A diagram of a building&#10;&#10;Description automatically generated with medium confidence">
              <a:extLst>
                <a:ext uri="{FF2B5EF4-FFF2-40B4-BE49-F238E27FC236}">
                  <a16:creationId xmlns:a16="http://schemas.microsoft.com/office/drawing/2014/main" id="{173CA149-0AE4-163B-34BB-D09A71CE2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043" y="1315740"/>
              <a:ext cx="10684565" cy="3956554"/>
            </a:xfrm>
            <a:prstGeom prst="rect">
              <a:avLst/>
            </a:prstGeom>
          </p:spPr>
        </p:pic>
        <p:pic>
          <p:nvPicPr>
            <p:cNvPr id="16" name="Picture 15" descr="A white background with black and white clouds&#10;&#10;Description automatically generated">
              <a:extLst>
                <a:ext uri="{FF2B5EF4-FFF2-40B4-BE49-F238E27FC236}">
                  <a16:creationId xmlns:a16="http://schemas.microsoft.com/office/drawing/2014/main" id="{396D9A1B-79D3-7877-62FB-149261203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55480" y="3758235"/>
              <a:ext cx="2265172" cy="1333500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194D190-EAC1-1FE2-93C6-5E20E6451238}"/>
                </a:ext>
              </a:extLst>
            </p:cNvPr>
            <p:cNvGrpSpPr/>
            <p:nvPr/>
          </p:nvGrpSpPr>
          <p:grpSpPr>
            <a:xfrm>
              <a:off x="9555480" y="4020754"/>
              <a:ext cx="1884601" cy="808462"/>
              <a:chOff x="8492618" y="5806070"/>
              <a:chExt cx="1884601" cy="808462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BC58A9-874A-237E-A0A3-E5378095D850}"/>
                  </a:ext>
                </a:extLst>
              </p:cNvPr>
              <p:cNvSpPr txBox="1"/>
              <p:nvPr/>
            </p:nvSpPr>
            <p:spPr>
              <a:xfrm>
                <a:off x="8492618" y="5806070"/>
                <a:ext cx="1263147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100" b="1" dirty="0"/>
                  <a:t>Modern samples</a:t>
                </a:r>
              </a:p>
            </p:txBody>
          </p:sp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E8C44B82-5BFA-6E3B-7477-3821F18B2D73}"/>
                  </a:ext>
                </a:extLst>
              </p:cNvPr>
              <p:cNvSpPr/>
              <p:nvPr/>
            </p:nvSpPr>
            <p:spPr>
              <a:xfrm>
                <a:off x="9690281" y="5880215"/>
                <a:ext cx="435975" cy="113321"/>
              </a:xfrm>
              <a:prstGeom prst="roundRect">
                <a:avLst/>
              </a:prstGeom>
              <a:solidFill>
                <a:srgbClr val="D4ECBD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E82110-2052-C64E-AE0D-87FAB55383FF}"/>
                  </a:ext>
                </a:extLst>
              </p:cNvPr>
              <p:cNvSpPr txBox="1"/>
              <p:nvPr/>
            </p:nvSpPr>
            <p:spPr>
              <a:xfrm>
                <a:off x="9122709" y="6019108"/>
                <a:ext cx="1254510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100" b="1" dirty="0"/>
                  <a:t>Absent</a:t>
                </a:r>
              </a:p>
              <a:p>
                <a:r>
                  <a:rPr lang="en-US" sz="1100" b="1" dirty="0"/>
                  <a:t>Present</a:t>
                </a:r>
              </a:p>
            </p:txBody>
          </p:sp>
          <p:pic>
            <p:nvPicPr>
              <p:cNvPr id="11" name="Picture 10" descr="A white rectangular object with a black border&#10;&#10;Description automatically generated">
                <a:extLst>
                  <a:ext uri="{FF2B5EF4-FFF2-40B4-BE49-F238E27FC236}">
                    <a16:creationId xmlns:a16="http://schemas.microsoft.com/office/drawing/2014/main" id="{89B1B825-FE7E-F9E1-DCB9-3FADB4F36F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23748" t="51530" r="14906" b="5069"/>
              <a:stretch/>
            </p:blipFill>
            <p:spPr>
              <a:xfrm rot="5400000">
                <a:off x="9839260" y="6153560"/>
                <a:ext cx="138019" cy="315630"/>
              </a:xfrm>
              <a:prstGeom prst="rect">
                <a:avLst/>
              </a:prstGeom>
              <a:ln>
                <a:solidFill>
                  <a:schemeClr val="bg2"/>
                </a:solidFill>
              </a:ln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0C6AF48A-8F5D-0FE0-9B9A-BE431A4C4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5400000">
                <a:off x="9845281" y="5998971"/>
                <a:ext cx="125978" cy="315630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9E8D4FC-A487-3FEE-6894-4DA56595D23B}"/>
                  </a:ext>
                </a:extLst>
              </p:cNvPr>
              <p:cNvSpPr txBox="1"/>
              <p:nvPr/>
            </p:nvSpPr>
            <p:spPr>
              <a:xfrm>
                <a:off x="9052052" y="6352922"/>
                <a:ext cx="765733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100" b="1" dirty="0"/>
                  <a:t>Unknown</a:t>
                </a: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E5C8BB7A-B19D-43BA-8FFE-C702D1574A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6200000">
                <a:off x="9839644" y="6325667"/>
                <a:ext cx="136762" cy="316121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9D23125-A6F4-AC3F-4029-49F9E71E7ABF}"/>
              </a:ext>
            </a:extLst>
          </p:cNvPr>
          <p:cNvSpPr txBox="1"/>
          <p:nvPr/>
        </p:nvSpPr>
        <p:spPr>
          <a:xfrm>
            <a:off x="177537" y="6388782"/>
            <a:ext cx="2576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55modern + 36 historical</a:t>
            </a:r>
          </a:p>
        </p:txBody>
      </p:sp>
      <p:pic>
        <p:nvPicPr>
          <p:cNvPr id="27" name="Picture 26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8D24B73A-8B86-DB6D-A3F4-F0A8509D07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2514" y="4811778"/>
            <a:ext cx="7824893" cy="4538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699A7D7-A6E1-4E62-2E07-91EE12FF692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27948" b="27881"/>
          <a:stretch/>
        </p:blipFill>
        <p:spPr>
          <a:xfrm>
            <a:off x="1410442" y="4836007"/>
            <a:ext cx="7916438" cy="12487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2B9422C-EBAD-782E-4C9A-C72D875498A7}"/>
              </a:ext>
            </a:extLst>
          </p:cNvPr>
          <p:cNvSpPr txBox="1"/>
          <p:nvPr/>
        </p:nvSpPr>
        <p:spPr>
          <a:xfrm>
            <a:off x="9326880" y="3733879"/>
            <a:ext cx="12631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Historical samples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DEEB0FB-9448-FEDB-0DF3-7DEC8978BB0F}"/>
              </a:ext>
            </a:extLst>
          </p:cNvPr>
          <p:cNvSpPr/>
          <p:nvPr/>
        </p:nvSpPr>
        <p:spPr>
          <a:xfrm>
            <a:off x="10524543" y="3808024"/>
            <a:ext cx="435975" cy="113321"/>
          </a:xfrm>
          <a:prstGeom prst="roundRect">
            <a:avLst/>
          </a:prstGeom>
          <a:solidFill>
            <a:srgbClr val="B0DB8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9115D15-41E8-BE4E-9A56-412FB4B101D4}"/>
                  </a:ext>
                </a:extLst>
              </p14:cNvPr>
              <p14:cNvContentPartPr/>
              <p14:nvPr/>
            </p14:nvContentPartPr>
            <p14:xfrm>
              <a:off x="4356720" y="5070780"/>
              <a:ext cx="184320" cy="291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9115D15-41E8-BE4E-9A56-412FB4B101D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47720" y="5062140"/>
                <a:ext cx="20196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9BCA934-7FDA-D147-8C51-D69F80CA0D71}"/>
                  </a:ext>
                </a:extLst>
              </p14:cNvPr>
              <p14:cNvContentPartPr/>
              <p14:nvPr/>
            </p14:nvContentPartPr>
            <p14:xfrm>
              <a:off x="4920600" y="5074005"/>
              <a:ext cx="184320" cy="2919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9BCA934-7FDA-D147-8C51-D69F80CA0D7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11600" y="5065365"/>
                <a:ext cx="20196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C8B8E7A-32C7-D298-B7BF-7C3DFFE16174}"/>
                  </a:ext>
                </a:extLst>
              </p14:cNvPr>
              <p14:cNvContentPartPr/>
              <p14:nvPr/>
            </p14:nvContentPartPr>
            <p14:xfrm>
              <a:off x="4370760" y="3807664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C8B8E7A-32C7-D298-B7BF-7C3DFFE1617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316760" y="369966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5651822-8505-6349-ACB1-CCF5937C29D7}"/>
                  </a:ext>
                </a:extLst>
              </p14:cNvPr>
              <p14:cNvContentPartPr/>
              <p14:nvPr/>
            </p14:nvContentPartPr>
            <p14:xfrm>
              <a:off x="2974593" y="5075036"/>
              <a:ext cx="184320" cy="2919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5651822-8505-6349-ACB1-CCF5937C29D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65593" y="5066396"/>
                <a:ext cx="20196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2457D92-C4FB-E04B-90D8-4EBFE93224AA}"/>
                  </a:ext>
                </a:extLst>
              </p14:cNvPr>
              <p14:cNvContentPartPr/>
              <p14:nvPr/>
            </p14:nvContentPartPr>
            <p14:xfrm>
              <a:off x="7505246" y="5055120"/>
              <a:ext cx="205920" cy="3232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2457D92-C4FB-E04B-90D8-4EBFE93224A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500934" y="5050805"/>
                <a:ext cx="214545" cy="331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819A08C-C028-744E-AA7B-87D0C2FC06D6}"/>
                  </a:ext>
                </a:extLst>
              </p14:cNvPr>
              <p14:cNvContentPartPr/>
              <p14:nvPr/>
            </p14:nvContentPartPr>
            <p14:xfrm>
              <a:off x="1465550" y="5055120"/>
              <a:ext cx="205920" cy="3232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819A08C-C028-744E-AA7B-87D0C2FC06D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61238" y="5050805"/>
                <a:ext cx="214545" cy="33191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5809FAF5-8388-314F-ADC0-FDB09C0D69A5}"/>
              </a:ext>
            </a:extLst>
          </p:cNvPr>
          <p:cNvSpPr txBox="1"/>
          <p:nvPr/>
        </p:nvSpPr>
        <p:spPr>
          <a:xfrm>
            <a:off x="2660073" y="5504491"/>
            <a:ext cx="293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Potential coinfection samples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A3988C-774D-654A-853B-B7E31F5C0DB7}"/>
              </a:ext>
            </a:extLst>
          </p:cNvPr>
          <p:cNvSpPr txBox="1"/>
          <p:nvPr/>
        </p:nvSpPr>
        <p:spPr>
          <a:xfrm>
            <a:off x="775855" y="900545"/>
            <a:ext cx="1174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Corrected: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BCC6C8-DA04-4F4D-BC44-AEE23BE69C42}"/>
              </a:ext>
            </a:extLst>
          </p:cNvPr>
          <p:cNvSpPr txBox="1"/>
          <p:nvPr/>
        </p:nvSpPr>
        <p:spPr>
          <a:xfrm>
            <a:off x="1016000" y="5943600"/>
            <a:ext cx="1997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64 not sure… check</a:t>
            </a:r>
          </a:p>
        </p:txBody>
      </p:sp>
    </p:spTree>
    <p:extLst>
      <p:ext uri="{BB962C8B-B14F-4D97-AF65-F5344CB8AC3E}">
        <p14:creationId xmlns:p14="http://schemas.microsoft.com/office/powerpoint/2010/main" val="23453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6C8A3-87C9-763A-4232-A700AC126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F573E-8A9C-B43E-5521-A2FFFB6FE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3. </a:t>
            </a:r>
            <a:r>
              <a:rPr lang="en-GB" dirty="0">
                <a:solidFill>
                  <a:srgbClr val="C00000"/>
                </a:solidFill>
              </a:rPr>
              <a:t>How</a:t>
            </a:r>
            <a:r>
              <a:rPr lang="en-GB" dirty="0"/>
              <a:t> </a:t>
            </a:r>
            <a:r>
              <a:rPr lang="en-GB" dirty="0">
                <a:solidFill>
                  <a:srgbClr val="C00000"/>
                </a:solidFill>
              </a:rPr>
              <a:t>accurate</a:t>
            </a:r>
            <a:r>
              <a:rPr lang="en-GB" dirty="0"/>
              <a:t> is the HTF haplotype assignment using k-</a:t>
            </a:r>
            <a:r>
              <a:rPr lang="en-GB" dirty="0" err="1"/>
              <a:t>mer</a:t>
            </a:r>
            <a:r>
              <a:rPr lang="en-GB" dirty="0"/>
              <a:t> and local assembly approaches? </a:t>
            </a:r>
          </a:p>
        </p:txBody>
      </p:sp>
    </p:spTree>
    <p:extLst>
      <p:ext uri="{BB962C8B-B14F-4D97-AF65-F5344CB8AC3E}">
        <p14:creationId xmlns:p14="http://schemas.microsoft.com/office/powerpoint/2010/main" val="927134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18CC26-9F4D-F2EC-F576-DB99356417D8}"/>
              </a:ext>
            </a:extLst>
          </p:cNvPr>
          <p:cNvSpPr txBox="1"/>
          <p:nvPr/>
        </p:nvSpPr>
        <p:spPr>
          <a:xfrm>
            <a:off x="0" y="6597957"/>
            <a:ext cx="8111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effectLst/>
              </a:rPr>
              <a:t>talia-backman-Ps1524_tailocin-520ad97/data/</a:t>
            </a:r>
            <a:r>
              <a:rPr lang="en-GB" sz="1200" dirty="0" err="1">
                <a:effectLst/>
              </a:rPr>
              <a:t>supplemental_data</a:t>
            </a:r>
            <a:r>
              <a:rPr lang="en-GB" sz="1200" dirty="0">
                <a:effectLst/>
              </a:rPr>
              <a:t>/</a:t>
            </a:r>
            <a:r>
              <a:rPr lang="en-GB" sz="1200" dirty="0" err="1">
                <a:effectLst/>
              </a:rPr>
              <a:t>HTF_aa_haplotypes.csv</a:t>
            </a:r>
            <a:endParaRPr lang="en-GB" sz="1200" dirty="0">
              <a:effectLst/>
            </a:endParaRPr>
          </a:p>
          <a:p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2CBD7B-938B-EFD2-F529-EC476EEEDF9D}"/>
              </a:ext>
            </a:extLst>
          </p:cNvPr>
          <p:cNvSpPr txBox="1"/>
          <p:nvPr/>
        </p:nvSpPr>
        <p:spPr>
          <a:xfrm>
            <a:off x="448640" y="776243"/>
            <a:ext cx="9068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GB" b="1" dirty="0"/>
              <a:t>The HTF assignment from </a:t>
            </a:r>
            <a:r>
              <a:rPr lang="en-GB" b="1" dirty="0" err="1"/>
              <a:t>kmer</a:t>
            </a:r>
            <a:r>
              <a:rPr lang="en-GB" b="1" dirty="0"/>
              <a:t> and from local assembly matched for 47/47 modern samples.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E373E9-E6C0-AFDF-65AE-4D5C599083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942"/>
          <a:stretch/>
        </p:blipFill>
        <p:spPr>
          <a:xfrm>
            <a:off x="1835079" y="2169963"/>
            <a:ext cx="9068445" cy="3042928"/>
          </a:xfrm>
          <a:prstGeom prst="rect">
            <a:avLst/>
          </a:prstGeom>
        </p:spPr>
      </p:pic>
      <p:pic>
        <p:nvPicPr>
          <p:cNvPr id="10" name="Picture 9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538C271D-9E5B-3B79-1013-7E789B469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6924" y="2161309"/>
            <a:ext cx="1226367" cy="26379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D6A146-B418-B694-A436-91CCE028ED38}"/>
              </a:ext>
            </a:extLst>
          </p:cNvPr>
          <p:cNvSpPr txBox="1"/>
          <p:nvPr/>
        </p:nvSpPr>
        <p:spPr>
          <a:xfrm>
            <a:off x="287316" y="2363879"/>
            <a:ext cx="2465975" cy="474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HTF from Science paper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85D5E6-176B-B291-5538-074BE0537FAC}"/>
              </a:ext>
            </a:extLst>
          </p:cNvPr>
          <p:cNvSpPr txBox="1"/>
          <p:nvPr/>
        </p:nvSpPr>
        <p:spPr>
          <a:xfrm>
            <a:off x="448640" y="3215580"/>
            <a:ext cx="2304651" cy="474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HTF by local assembly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395C33-D31E-C862-9B57-4FD7F853DF67}"/>
              </a:ext>
            </a:extLst>
          </p:cNvPr>
          <p:cNvSpPr txBox="1"/>
          <p:nvPr/>
        </p:nvSpPr>
        <p:spPr>
          <a:xfrm>
            <a:off x="1018777" y="4028172"/>
            <a:ext cx="1423927" cy="474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HTF by </a:t>
            </a:r>
            <a:r>
              <a:rPr lang="en-US" sz="1400" dirty="0" err="1"/>
              <a:t>kmer</a:t>
            </a:r>
            <a:endParaRPr lang="en-US" sz="1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8E14C9-7334-2F47-B188-B6A4D88967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195"/>
          <a:stretch/>
        </p:blipFill>
        <p:spPr>
          <a:xfrm>
            <a:off x="11028218" y="2169963"/>
            <a:ext cx="987301" cy="3042928"/>
          </a:xfrm>
          <a:prstGeom prst="rect">
            <a:avLst/>
          </a:prstGeom>
        </p:spPr>
      </p:pic>
      <p:pic>
        <p:nvPicPr>
          <p:cNvPr id="13" name="Picture 12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6552600B-1641-374C-92A7-98469C38AE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8152" y="3032248"/>
            <a:ext cx="8295372" cy="830472"/>
          </a:xfrm>
          <a:prstGeom prst="rect">
            <a:avLst/>
          </a:prstGeom>
        </p:spPr>
      </p:pic>
      <p:pic>
        <p:nvPicPr>
          <p:cNvPr id="14" name="Picture 13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A0CF0F62-D9F9-664D-8B86-CF90D9C5D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2846" y="2212421"/>
            <a:ext cx="8295372" cy="83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0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6C8A3-87C9-763A-4232-A700AC126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F573E-8A9C-B43E-5521-A2FFFB6FE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4. Has the </a:t>
            </a:r>
            <a:r>
              <a:rPr lang="en-GB" dirty="0">
                <a:solidFill>
                  <a:srgbClr val="C00000"/>
                </a:solidFill>
              </a:rPr>
              <a:t>HTF group frequency</a:t>
            </a:r>
            <a:r>
              <a:rPr lang="en-GB" dirty="0"/>
              <a:t> distribution shifted over time?</a:t>
            </a:r>
          </a:p>
        </p:txBody>
      </p:sp>
    </p:spTree>
    <p:extLst>
      <p:ext uri="{BB962C8B-B14F-4D97-AF65-F5344CB8AC3E}">
        <p14:creationId xmlns:p14="http://schemas.microsoft.com/office/powerpoint/2010/main" val="1592429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9CC641-1066-D10A-DF2B-8D16985445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619" b="-573"/>
          <a:stretch/>
        </p:blipFill>
        <p:spPr>
          <a:xfrm>
            <a:off x="-24557" y="286594"/>
            <a:ext cx="6020662" cy="45133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F2F965-3702-F944-BE94-E838EE7FD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043" y="2011835"/>
            <a:ext cx="733576" cy="11876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152692-A2BC-9240-97F3-8AE81E749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27" y="1698500"/>
            <a:ext cx="733576" cy="118769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14EFB60-F7AE-D588-2234-9337A3AD2E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380" y="4762788"/>
            <a:ext cx="11428692" cy="2142880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30CAD53E-FF24-D80A-EEAB-43CCCF60DB90}"/>
              </a:ext>
            </a:extLst>
          </p:cNvPr>
          <p:cNvGrpSpPr/>
          <p:nvPr/>
        </p:nvGrpSpPr>
        <p:grpSpPr>
          <a:xfrm>
            <a:off x="5826036" y="243381"/>
            <a:ext cx="5572437" cy="4233866"/>
            <a:chOff x="154612" y="48219"/>
            <a:chExt cx="5572437" cy="423386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DF54821-F180-F0D8-3E13-4CE608CC0E29}"/>
                </a:ext>
              </a:extLst>
            </p:cNvPr>
            <p:cNvGrpSpPr/>
            <p:nvPr/>
          </p:nvGrpSpPr>
          <p:grpSpPr>
            <a:xfrm>
              <a:off x="154612" y="651253"/>
              <a:ext cx="5572437" cy="3630832"/>
              <a:chOff x="476326" y="950549"/>
              <a:chExt cx="5572437" cy="363083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017BCCC-1150-3655-D71C-A8CBF2E667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5407" t="27134" r="53983" b="59044"/>
              <a:stretch/>
            </p:blipFill>
            <p:spPr>
              <a:xfrm>
                <a:off x="476326" y="1400312"/>
                <a:ext cx="3829015" cy="299279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CD6E6E8-B0D2-B4BA-523B-8D1A3E4C5E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59498" t="21469" r="39687" b="77349"/>
              <a:stretch/>
            </p:blipFill>
            <p:spPr>
              <a:xfrm>
                <a:off x="3796843" y="2396541"/>
                <a:ext cx="347362" cy="302053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5E6A48D-DCE7-24F1-BB5A-41A5DD2DDA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11313"/>
              <a:stretch/>
            </p:blipFill>
            <p:spPr>
              <a:xfrm>
                <a:off x="4164517" y="3328078"/>
                <a:ext cx="1884246" cy="1253303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B66D7F6-6F72-FB5F-7353-DCB38EFAD9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73949" t="23852" b="25060"/>
              <a:stretch/>
            </p:blipFill>
            <p:spPr>
              <a:xfrm>
                <a:off x="4243465" y="950549"/>
                <a:ext cx="1659015" cy="1922337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DC1CAF-29D2-68ED-BA53-7B4B8E1743AB}"/>
                </a:ext>
              </a:extLst>
            </p:cNvPr>
            <p:cNvSpPr txBox="1"/>
            <p:nvPr/>
          </p:nvSpPr>
          <p:spPr>
            <a:xfrm>
              <a:off x="374311" y="48219"/>
              <a:ext cx="41209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Geography map of the 36 historical samples with HTF groups and year</a:t>
              </a:r>
            </a:p>
          </p:txBody>
        </p:sp>
        <p:pic>
          <p:nvPicPr>
            <p:cNvPr id="41" name="Picture 40" descr="A white background with black and white clouds&#10;&#10;Description automatically generated">
              <a:extLst>
                <a:ext uri="{FF2B5EF4-FFF2-40B4-BE49-F238E27FC236}">
                  <a16:creationId xmlns:a16="http://schemas.microsoft.com/office/drawing/2014/main" id="{2C88DCF0-1EC1-ECF0-5C92-E8D999E2F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177147" y="2172072"/>
              <a:ext cx="1526277" cy="439204"/>
            </a:xfrm>
            <a:prstGeom prst="rect">
              <a:avLst/>
            </a:prstGeom>
          </p:spPr>
        </p:pic>
        <p:pic>
          <p:nvPicPr>
            <p:cNvPr id="38" name="Picture 37" descr="A black circle on a white background&#10;&#10;Description automatically generated">
              <a:extLst>
                <a:ext uri="{FF2B5EF4-FFF2-40B4-BE49-F238E27FC236}">
                  <a16:creationId xmlns:a16="http://schemas.microsoft.com/office/drawing/2014/main" id="{F18F48CD-D757-B2AD-9BFA-8575F4EB5C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26794" t="36298" r="53903" b="7506"/>
            <a:stretch/>
          </p:blipFill>
          <p:spPr>
            <a:xfrm>
              <a:off x="4806839" y="2156295"/>
              <a:ext cx="207306" cy="383660"/>
            </a:xfrm>
            <a:prstGeom prst="rect">
              <a:avLst/>
            </a:prstGeom>
          </p:spPr>
        </p:pic>
        <p:pic>
          <p:nvPicPr>
            <p:cNvPr id="39" name="Picture 38" descr="A black triangle on a white background&#10;&#10;Description automatically generated">
              <a:extLst>
                <a:ext uri="{FF2B5EF4-FFF2-40B4-BE49-F238E27FC236}">
                  <a16:creationId xmlns:a16="http://schemas.microsoft.com/office/drawing/2014/main" id="{2B1D3352-3BF8-D048-AF48-8A84D4C0B4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8287" t="23568" r="36908" b="38556"/>
            <a:stretch/>
          </p:blipFill>
          <p:spPr>
            <a:xfrm>
              <a:off x="4125086" y="2148906"/>
              <a:ext cx="427940" cy="309047"/>
            </a:xfrm>
            <a:prstGeom prst="rect">
              <a:avLst/>
            </a:prstGeom>
          </p:spPr>
        </p:pic>
        <p:pic>
          <p:nvPicPr>
            <p:cNvPr id="35" name="Picture 34" descr="A diagram of a building&#10;&#10;Description automatically generated with medium confidence">
              <a:extLst>
                <a:ext uri="{FF2B5EF4-FFF2-40B4-BE49-F238E27FC236}">
                  <a16:creationId xmlns:a16="http://schemas.microsoft.com/office/drawing/2014/main" id="{0764A7A4-97E7-3D08-47F0-D093AA26D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53905" y="2391674"/>
              <a:ext cx="1566058" cy="460619"/>
            </a:xfrm>
            <a:prstGeom prst="rect">
              <a:avLst/>
            </a:prstGeom>
          </p:spPr>
        </p:pic>
      </p:grpSp>
      <p:pic>
        <p:nvPicPr>
          <p:cNvPr id="46" name="Picture 45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D7CC2D52-4E38-8DA2-B316-9D20E09896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99769" y="2784740"/>
            <a:ext cx="2177289" cy="439204"/>
          </a:xfrm>
          <a:prstGeom prst="rect">
            <a:avLst/>
          </a:prstGeom>
        </p:spPr>
      </p:pic>
      <p:pic>
        <p:nvPicPr>
          <p:cNvPr id="43" name="Picture 42" descr="A black circle on a white background&#10;&#10;Description automatically generated">
            <a:extLst>
              <a:ext uri="{FF2B5EF4-FFF2-40B4-BE49-F238E27FC236}">
                <a16:creationId xmlns:a16="http://schemas.microsoft.com/office/drawing/2014/main" id="{2096BE70-CF20-6C85-CB34-1DA092424AD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6794" t="36298" r="53903" b="7506"/>
          <a:stretch/>
        </p:blipFill>
        <p:spPr>
          <a:xfrm>
            <a:off x="4810720" y="2815870"/>
            <a:ext cx="207306" cy="383660"/>
          </a:xfrm>
          <a:prstGeom prst="rect">
            <a:avLst/>
          </a:prstGeom>
        </p:spPr>
      </p:pic>
      <p:pic>
        <p:nvPicPr>
          <p:cNvPr id="44" name="Picture 43" descr="A black triangle on a white background&#10;&#10;Description automatically generated">
            <a:extLst>
              <a:ext uri="{FF2B5EF4-FFF2-40B4-BE49-F238E27FC236}">
                <a16:creationId xmlns:a16="http://schemas.microsoft.com/office/drawing/2014/main" id="{A792BB02-7E7F-BF23-6C62-EE33B86C578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8287" t="23568" r="36908" b="38556"/>
          <a:stretch/>
        </p:blipFill>
        <p:spPr>
          <a:xfrm>
            <a:off x="4123550" y="2815870"/>
            <a:ext cx="427940" cy="309047"/>
          </a:xfrm>
          <a:prstGeom prst="rect">
            <a:avLst/>
          </a:prstGeom>
        </p:spPr>
      </p:pic>
      <p:pic>
        <p:nvPicPr>
          <p:cNvPr id="45" name="Picture 44" descr="A diagram of a building&#10;&#10;Description automatically generated with medium confidence">
            <a:extLst>
              <a:ext uri="{FF2B5EF4-FFF2-40B4-BE49-F238E27FC236}">
                <a16:creationId xmlns:a16="http://schemas.microsoft.com/office/drawing/2014/main" id="{FAC362E2-BA31-DD9E-35DF-B9469EEE562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21586" y="3048866"/>
            <a:ext cx="1566058" cy="4606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57F271-863A-8D46-A793-840EAA8401C6}"/>
              </a:ext>
            </a:extLst>
          </p:cNvPr>
          <p:cNvSpPr txBox="1"/>
          <p:nvPr/>
        </p:nvSpPr>
        <p:spPr>
          <a:xfrm>
            <a:off x="1955628" y="5082177"/>
            <a:ext cx="101023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Show box with 4/ 7 ref group…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Show Germany modern 1355 samples location with HTF? Label the city/region inside each country?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Q1 is if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freq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is persist or not, and answer is yes for now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Q2 is evolutionary process… answer is not sure, maybe independent process in different time or space</a:t>
            </a:r>
          </a:p>
        </p:txBody>
      </p:sp>
    </p:spTree>
    <p:extLst>
      <p:ext uri="{BB962C8B-B14F-4D97-AF65-F5344CB8AC3E}">
        <p14:creationId xmlns:p14="http://schemas.microsoft.com/office/powerpoint/2010/main" val="365830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9E9D5-2D28-FA4B-F1E5-464DEF84A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F19D9-C0D4-F64B-00CF-4A0FB806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E0D2F-DB99-1BCC-A027-B95133138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Determine the presence/absence of epsE2 in historical isolates.</a:t>
            </a:r>
          </a:p>
          <a:p>
            <a:pPr marL="514350" indent="-514350">
              <a:buAutoNum type="arabicPeriod"/>
            </a:pPr>
            <a:r>
              <a:rPr lang="en-US" dirty="0"/>
              <a:t>Finish the HTF - O-antigen association figure using the 55 modern assemblies and the complete set of HTF haplotype sequences.</a:t>
            </a:r>
          </a:p>
          <a:p>
            <a:pPr marL="514350" indent="-514350">
              <a:buAutoNum type="arabicPeriod"/>
            </a:pPr>
            <a:r>
              <a:rPr lang="en-US" dirty="0"/>
              <a:t>Perform ancestral state reconstruction for HTF haplotype, O-antigen presence/absence, and their co-evolutionary dynamics.</a:t>
            </a:r>
          </a:p>
        </p:txBody>
      </p:sp>
    </p:spTree>
    <p:extLst>
      <p:ext uri="{BB962C8B-B14F-4D97-AF65-F5344CB8AC3E}">
        <p14:creationId xmlns:p14="http://schemas.microsoft.com/office/powerpoint/2010/main" val="792357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14FB4-D8EC-5FB1-0BAD-BA47C9096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952" y="2766218"/>
            <a:ext cx="10515600" cy="132556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05566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6C8A3-87C9-763A-4232-A700AC126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F573E-8A9C-B43E-5521-A2FFFB6FE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090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Is the association between O-antigen and HTF groups in historical samples consistent with the pattern reported in the Science paper?</a:t>
            </a:r>
          </a:p>
        </p:txBody>
      </p:sp>
      <p:pic>
        <p:nvPicPr>
          <p:cNvPr id="4" name="Content Placeholder 3" descr="A diagram of a diagram of a diagram&#10;&#10;Description automatically generated">
            <a:extLst>
              <a:ext uri="{FF2B5EF4-FFF2-40B4-BE49-F238E27FC236}">
                <a16:creationId xmlns:a16="http://schemas.microsoft.com/office/drawing/2014/main" id="{F872A3E3-63D6-5248-8A34-79BC13C2EC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7" r="360"/>
          <a:stretch/>
        </p:blipFill>
        <p:spPr>
          <a:xfrm>
            <a:off x="967409" y="3078317"/>
            <a:ext cx="10257182" cy="355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505E84-24C4-3744-9A8A-47DA88F3FA1B}"/>
              </a:ext>
            </a:extLst>
          </p:cNvPr>
          <p:cNvSpPr txBox="1"/>
          <p:nvPr/>
        </p:nvSpPr>
        <p:spPr>
          <a:xfrm>
            <a:off x="974035" y="2708985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science paper</a:t>
            </a:r>
          </a:p>
        </p:txBody>
      </p:sp>
    </p:spTree>
    <p:extLst>
      <p:ext uri="{BB962C8B-B14F-4D97-AF65-F5344CB8AC3E}">
        <p14:creationId xmlns:p14="http://schemas.microsoft.com/office/powerpoint/2010/main" val="4117787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426FD-4A36-FAFC-00BD-6536A6DC6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37329-778A-2F00-984C-F86DAED9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show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343D3-AE5B-8675-9FF9-BFF18DB4C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667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18E5E-6594-1B24-FB7C-5F3124226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BE22F1A-B3B0-A4BE-76CB-DAFC343C2071}"/>
              </a:ext>
            </a:extLst>
          </p:cNvPr>
          <p:cNvSpPr txBox="1"/>
          <p:nvPr/>
        </p:nvSpPr>
        <p:spPr>
          <a:xfrm>
            <a:off x="537211" y="411480"/>
            <a:ext cx="11472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Supp2 </a:t>
            </a:r>
            <a:r>
              <a:rPr lang="en-US" dirty="0" err="1"/>
              <a:t>kmer</a:t>
            </a:r>
            <a:r>
              <a:rPr lang="en-US" dirty="0"/>
              <a:t> analysis (</a:t>
            </a:r>
            <a:r>
              <a:rPr lang="en-US" dirty="0">
                <a:solidFill>
                  <a:srgbClr val="C00000"/>
                </a:solidFill>
              </a:rPr>
              <a:t>check 1524 </a:t>
            </a:r>
            <a:r>
              <a:rPr lang="en-US" dirty="0" err="1">
                <a:solidFill>
                  <a:srgbClr val="C00000"/>
                </a:solidFill>
              </a:rPr>
              <a:t>talia</a:t>
            </a:r>
            <a:r>
              <a:rPr lang="en-US" dirty="0">
                <a:solidFill>
                  <a:srgbClr val="C00000"/>
                </a:solidFill>
              </a:rPr>
              <a:t> science paper data to add accuracy of modern 55, or later ask for the missed 8 assembly to do mapping, give the info of </a:t>
            </a:r>
            <a:r>
              <a:rPr lang="en-US" dirty="0" err="1">
                <a:solidFill>
                  <a:srgbClr val="C00000"/>
                </a:solidFill>
              </a:rPr>
              <a:t>kmer</a:t>
            </a:r>
            <a:r>
              <a:rPr lang="en-US" dirty="0">
                <a:solidFill>
                  <a:srgbClr val="C00000"/>
                </a:solidFill>
              </a:rPr>
              <a:t> analysis </a:t>
            </a:r>
            <a:r>
              <a:rPr lang="en-US" dirty="0" err="1">
                <a:solidFill>
                  <a:srgbClr val="C00000"/>
                </a:solidFill>
              </a:rPr>
              <a:t>stepslike</a:t>
            </a:r>
            <a:r>
              <a:rPr lang="en-US" dirty="0">
                <a:solidFill>
                  <a:srgbClr val="C00000"/>
                </a:solidFill>
              </a:rPr>
              <a:t> ref </a:t>
            </a:r>
            <a:r>
              <a:rPr lang="en-US" dirty="0" err="1">
                <a:solidFill>
                  <a:srgbClr val="C00000"/>
                </a:solidFill>
              </a:rPr>
              <a:t>kmer</a:t>
            </a:r>
            <a:r>
              <a:rPr lang="en-US" dirty="0">
                <a:solidFill>
                  <a:srgbClr val="C00000"/>
                </a:solidFill>
              </a:rPr>
              <a:t> number</a:t>
            </a:r>
            <a:r>
              <a:rPr lang="en-US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342064-47CD-5FC4-0639-CBA0457D14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00" b="45882"/>
          <a:stretch/>
        </p:blipFill>
        <p:spPr>
          <a:xfrm>
            <a:off x="793474" y="4646295"/>
            <a:ext cx="7772400" cy="1908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C0E8FA-76AB-10C6-16C3-17450C689A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352" b="36765"/>
          <a:stretch/>
        </p:blipFill>
        <p:spPr>
          <a:xfrm>
            <a:off x="793474" y="1257300"/>
            <a:ext cx="7772400" cy="2171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BA34E1-E424-7329-2840-011DF6DA160D}"/>
              </a:ext>
            </a:extLst>
          </p:cNvPr>
          <p:cNvSpPr txBox="1"/>
          <p:nvPr/>
        </p:nvSpPr>
        <p:spPr>
          <a:xfrm>
            <a:off x="1181100" y="887968"/>
            <a:ext cx="2239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Modern55 (accuracy 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E6C7CF-66DD-237E-4C11-5732AF7AB4BB}"/>
              </a:ext>
            </a:extLst>
          </p:cNvPr>
          <p:cNvSpPr txBox="1"/>
          <p:nvPr/>
        </p:nvSpPr>
        <p:spPr>
          <a:xfrm>
            <a:off x="1181100" y="3707428"/>
            <a:ext cx="65303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Historical: we have 36/40 that pass the 65% WG </a:t>
            </a:r>
            <a:r>
              <a:rPr lang="en-GB" dirty="0" err="1"/>
              <a:t>avg</a:t>
            </a:r>
            <a:r>
              <a:rPr lang="en-GB" dirty="0"/>
              <a:t> filtering and </a:t>
            </a:r>
            <a:r>
              <a:rPr lang="en-GB" dirty="0">
                <a:solidFill>
                  <a:srgbClr val="C00000"/>
                </a:solidFill>
              </a:rPr>
              <a:t>8/9</a:t>
            </a:r>
            <a:r>
              <a:rPr lang="en-GB" dirty="0"/>
              <a:t> samples matched previous mapping assignment except PL0059 (potential co-infection).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596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FB4F44E-F116-38C0-0CAD-851D3E804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27" y="0"/>
            <a:ext cx="11110546" cy="3034458"/>
          </a:xfrm>
          <a:prstGeom prst="rect">
            <a:avLst/>
          </a:prstGeom>
        </p:spPr>
      </p:pic>
      <p:pic>
        <p:nvPicPr>
          <p:cNvPr id="13" name="Picture 12" descr="A white and grey squares with black text&#10;&#10;Description automatically generated">
            <a:extLst>
              <a:ext uri="{FF2B5EF4-FFF2-40B4-BE49-F238E27FC236}">
                <a16:creationId xmlns:a16="http://schemas.microsoft.com/office/drawing/2014/main" id="{37BB7589-D286-FDED-EC84-8DCB973D6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1705" y="5084617"/>
            <a:ext cx="1079500" cy="533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83DD8A-AF56-A88A-6A58-0C0F451F3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607568"/>
            <a:ext cx="10377055" cy="28341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C8B8E7A-32C7-D298-B7BF-7C3DFFE16174}"/>
                  </a:ext>
                </a:extLst>
              </p14:cNvPr>
              <p14:cNvContentPartPr/>
              <p14:nvPr/>
            </p14:nvContentPartPr>
            <p14:xfrm>
              <a:off x="1709298" y="3289681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C8B8E7A-32C7-D298-B7BF-7C3DFFE1617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55298" y="3181681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0E132F1-4224-92BB-533A-D9A6CF15E051}"/>
                  </a:ext>
                </a:extLst>
              </p14:cNvPr>
              <p14:cNvContentPartPr/>
              <p14:nvPr/>
            </p14:nvContentPartPr>
            <p14:xfrm>
              <a:off x="3073428" y="3428640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0E132F1-4224-92BB-533A-D9A6CF15E05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19428" y="332064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866BA15-D265-AEEF-EE08-9833975BD1D5}"/>
                  </a:ext>
                </a:extLst>
              </p14:cNvPr>
              <p14:cNvContentPartPr/>
              <p14:nvPr/>
            </p14:nvContentPartPr>
            <p14:xfrm>
              <a:off x="7263918" y="6144465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866BA15-D265-AEEF-EE08-9833975BD1D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09918" y="6036825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DCD4D78-58FB-9A1E-D938-81DC9B16D9D7}"/>
                  </a:ext>
                </a:extLst>
              </p14:cNvPr>
              <p14:cNvContentPartPr/>
              <p14:nvPr/>
            </p14:nvContentPartPr>
            <p14:xfrm>
              <a:off x="5169438" y="2886465"/>
              <a:ext cx="247680" cy="6588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DCD4D78-58FB-9A1E-D938-81DC9B16D9D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60798" y="2877465"/>
                <a:ext cx="265320" cy="67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6475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1562D-0C96-3A48-2DE7-9785FAEFD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9A66E7-3CA9-576C-5A88-A987F01996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6558"/>
          <a:stretch/>
        </p:blipFill>
        <p:spPr>
          <a:xfrm>
            <a:off x="902837" y="1633213"/>
            <a:ext cx="6819644" cy="50366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4F0CA54-FF3A-BA45-864D-B26251C9075F}"/>
              </a:ext>
            </a:extLst>
          </p:cNvPr>
          <p:cNvSpPr/>
          <p:nvPr/>
        </p:nvSpPr>
        <p:spPr>
          <a:xfrm>
            <a:off x="5198226" y="1769094"/>
            <a:ext cx="1322173" cy="617838"/>
          </a:xfrm>
          <a:prstGeom prst="rect">
            <a:avLst/>
          </a:prstGeom>
          <a:solidFill>
            <a:srgbClr val="F7D6FF">
              <a:alpha val="6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21BC83-6364-0B68-1284-64B0E7710B16}"/>
              </a:ext>
            </a:extLst>
          </p:cNvPr>
          <p:cNvSpPr/>
          <p:nvPr/>
        </p:nvSpPr>
        <p:spPr>
          <a:xfrm>
            <a:off x="5198226" y="2386932"/>
            <a:ext cx="1322173" cy="1124465"/>
          </a:xfrm>
          <a:prstGeom prst="rect">
            <a:avLst/>
          </a:prstGeom>
          <a:solidFill>
            <a:srgbClr val="638CCC">
              <a:alpha val="7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8EBE75-051A-C800-8CD0-DE8FC65BDEDA}"/>
              </a:ext>
            </a:extLst>
          </p:cNvPr>
          <p:cNvSpPr/>
          <p:nvPr/>
        </p:nvSpPr>
        <p:spPr>
          <a:xfrm>
            <a:off x="5198225" y="3511397"/>
            <a:ext cx="1322173" cy="1377778"/>
          </a:xfrm>
          <a:prstGeom prst="rect">
            <a:avLst/>
          </a:prstGeom>
          <a:solidFill>
            <a:srgbClr val="800133">
              <a:alpha val="8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E34216-D710-86CE-E4DD-EF0D376028C6}"/>
              </a:ext>
            </a:extLst>
          </p:cNvPr>
          <p:cNvSpPr/>
          <p:nvPr/>
        </p:nvSpPr>
        <p:spPr>
          <a:xfrm>
            <a:off x="5198225" y="4889175"/>
            <a:ext cx="1322173" cy="1229497"/>
          </a:xfrm>
          <a:prstGeom prst="rect">
            <a:avLst/>
          </a:prstGeom>
          <a:solidFill>
            <a:srgbClr val="FAD42A">
              <a:alpha val="7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1B9AB9-349E-002F-6D49-30AEEE2D2064}"/>
              </a:ext>
            </a:extLst>
          </p:cNvPr>
          <p:cNvGrpSpPr/>
          <p:nvPr/>
        </p:nvGrpSpPr>
        <p:grpSpPr>
          <a:xfrm>
            <a:off x="7366180" y="6057283"/>
            <a:ext cx="1373926" cy="581013"/>
            <a:chOff x="7457721" y="6407479"/>
            <a:chExt cx="1370785" cy="58101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B3D9E26-FDF8-D7BB-32ED-27DD28F7BA8D}"/>
                </a:ext>
              </a:extLst>
            </p:cNvPr>
            <p:cNvSpPr txBox="1"/>
            <p:nvPr/>
          </p:nvSpPr>
          <p:spPr>
            <a:xfrm rot="18092307">
              <a:off x="7318869" y="6546331"/>
              <a:ext cx="5547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tagH1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BC07FB3-F27F-0DF7-3EEB-76C086AD7A37}"/>
                </a:ext>
              </a:extLst>
            </p:cNvPr>
            <p:cNvSpPr txBox="1"/>
            <p:nvPr/>
          </p:nvSpPr>
          <p:spPr>
            <a:xfrm rot="18092307">
              <a:off x="7779247" y="6561308"/>
              <a:ext cx="5565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rmlC1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79665AE-C629-0991-E828-7E0791FD9F35}"/>
                </a:ext>
              </a:extLst>
            </p:cNvPr>
            <p:cNvSpPr txBox="1"/>
            <p:nvPr/>
          </p:nvSpPr>
          <p:spPr>
            <a:xfrm rot="18092307">
              <a:off x="8232748" y="6554255"/>
              <a:ext cx="4756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spsA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EAF9D9C-D24F-1F6B-8C79-697D5E2C70E0}"/>
                </a:ext>
              </a:extLst>
            </p:cNvPr>
            <p:cNvSpPr txBox="1"/>
            <p:nvPr/>
          </p:nvSpPr>
          <p:spPr>
            <a:xfrm rot="18092307">
              <a:off x="8010749" y="6572097"/>
              <a:ext cx="5044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wfgD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6EAC6CA-1101-3E14-D47E-A3BD575D3D18}"/>
                </a:ext>
              </a:extLst>
            </p:cNvPr>
            <p:cNvSpPr txBox="1"/>
            <p:nvPr/>
          </p:nvSpPr>
          <p:spPr>
            <a:xfrm rot="18092307">
              <a:off x="7563562" y="6555832"/>
              <a:ext cx="5563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tagG1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4E562A-CA7F-9459-F59D-FFF470BF3E5E}"/>
                </a:ext>
              </a:extLst>
            </p:cNvPr>
            <p:cNvSpPr txBox="1"/>
            <p:nvPr/>
          </p:nvSpPr>
          <p:spPr>
            <a:xfrm rot="18092307">
              <a:off x="8412110" y="6572096"/>
              <a:ext cx="5557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epsE2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8D287DD-452B-E7F9-BFE0-529656EA4E9D}"/>
              </a:ext>
            </a:extLst>
          </p:cNvPr>
          <p:cNvSpPr txBox="1">
            <a:spLocks/>
          </p:cNvSpPr>
          <p:nvPr/>
        </p:nvSpPr>
        <p:spPr>
          <a:xfrm>
            <a:off x="-774649" y="-127696"/>
            <a:ext cx="1374129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/>
              <a:t>The presence/absence of six O-antigen biosynthesis genes is related to HTF lengths in historical isolates.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8F82A25-2D63-975F-A6E5-82C7AB2748D7}"/>
              </a:ext>
            </a:extLst>
          </p:cNvPr>
          <p:cNvGrpSpPr/>
          <p:nvPr/>
        </p:nvGrpSpPr>
        <p:grpSpPr>
          <a:xfrm>
            <a:off x="7402211" y="1769095"/>
            <a:ext cx="1399567" cy="4349578"/>
            <a:chOff x="7509735" y="80502"/>
            <a:chExt cx="1945414" cy="606315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691609E-EFEA-F335-7BDB-C8F195561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5463" t="3431" r="11564" b="18583"/>
            <a:stretch/>
          </p:blipFill>
          <p:spPr>
            <a:xfrm rot="5400000">
              <a:off x="5450863" y="2139374"/>
              <a:ext cx="6063157" cy="1945414"/>
            </a:xfrm>
            <a:prstGeom prst="rect">
              <a:avLst/>
            </a:prstGeom>
          </p:spPr>
        </p:pic>
        <p:pic>
          <p:nvPicPr>
            <p:cNvPr id="20" name="Picture 19" descr="A grey rectangular object&#10;&#10;Description automatically generated">
              <a:extLst>
                <a:ext uri="{FF2B5EF4-FFF2-40B4-BE49-F238E27FC236}">
                  <a16:creationId xmlns:a16="http://schemas.microsoft.com/office/drawing/2014/main" id="{71E6A3BB-5360-5CC1-FE53-191A57B4B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58275" y="804837"/>
              <a:ext cx="311150" cy="149537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0C4A9238-9A4D-53E2-D136-92ADD41CF4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8361" t="34324" b="49085"/>
          <a:stretch/>
        </p:blipFill>
        <p:spPr>
          <a:xfrm>
            <a:off x="8992889" y="1712681"/>
            <a:ext cx="1628254" cy="13263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419713-0648-54DA-3AB1-6EE6A7B68712}"/>
              </a:ext>
            </a:extLst>
          </p:cNvPr>
          <p:cNvSpPr txBox="1"/>
          <p:nvPr/>
        </p:nvSpPr>
        <p:spPr>
          <a:xfrm>
            <a:off x="537210" y="411480"/>
            <a:ext cx="842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Supp1 mapping analysis (</a:t>
            </a:r>
            <a:r>
              <a:rPr lang="en-US" dirty="0">
                <a:solidFill>
                  <a:srgbClr val="C00000"/>
                </a:solidFill>
              </a:rPr>
              <a:t>now a 24m+9h+7ref tree, want a 47m+9 tree (later 55+9 tree</a:t>
            </a:r>
            <a:r>
              <a:rPr lang="en-US" dirty="0"/>
              <a:t>))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7011F52-71EA-AF33-2FDA-305B8723B2E6}"/>
              </a:ext>
            </a:extLst>
          </p:cNvPr>
          <p:cNvGrpSpPr/>
          <p:nvPr/>
        </p:nvGrpSpPr>
        <p:grpSpPr>
          <a:xfrm>
            <a:off x="8899901" y="3177417"/>
            <a:ext cx="1884601" cy="820785"/>
            <a:chOff x="9081567" y="3362793"/>
            <a:chExt cx="1884601" cy="82078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1C72842-2CFA-134B-2DDE-6DFEF8135A35}"/>
                </a:ext>
              </a:extLst>
            </p:cNvPr>
            <p:cNvGrpSpPr/>
            <p:nvPr/>
          </p:nvGrpSpPr>
          <p:grpSpPr>
            <a:xfrm>
              <a:off x="9081567" y="3539653"/>
              <a:ext cx="1884601" cy="643925"/>
              <a:chOff x="8492618" y="5806070"/>
              <a:chExt cx="1884601" cy="64392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C28E9AD-74BB-7752-2C75-6506447C8353}"/>
                  </a:ext>
                </a:extLst>
              </p:cNvPr>
              <p:cNvSpPr txBox="1"/>
              <p:nvPr/>
            </p:nvSpPr>
            <p:spPr>
              <a:xfrm>
                <a:off x="8492618" y="5806070"/>
                <a:ext cx="1263147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100" b="1" dirty="0"/>
                  <a:t>Historical samples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B7C1857-D6BA-AF8F-7DAB-5B304DBB799D}"/>
                  </a:ext>
                </a:extLst>
              </p:cNvPr>
              <p:cNvSpPr txBox="1"/>
              <p:nvPr/>
            </p:nvSpPr>
            <p:spPr>
              <a:xfrm>
                <a:off x="9122709" y="6019108"/>
                <a:ext cx="1254510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100" b="1" dirty="0"/>
                  <a:t>Absent</a:t>
                </a:r>
              </a:p>
              <a:p>
                <a:r>
                  <a:rPr lang="en-US" sz="1100" b="1" dirty="0"/>
                  <a:t>Present</a:t>
                </a:r>
              </a:p>
            </p:txBody>
          </p:sp>
          <p:pic>
            <p:nvPicPr>
              <p:cNvPr id="25" name="Picture 24" descr="A white rectangular object with a black border&#10;&#10;Description automatically generated">
                <a:extLst>
                  <a:ext uri="{FF2B5EF4-FFF2-40B4-BE49-F238E27FC236}">
                    <a16:creationId xmlns:a16="http://schemas.microsoft.com/office/drawing/2014/main" id="{838FD12F-A48D-E690-0DDD-86FCBF1167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23748" t="51530" r="14906" b="5069"/>
              <a:stretch/>
            </p:blipFill>
            <p:spPr>
              <a:xfrm rot="5400000">
                <a:off x="9839260" y="6153560"/>
                <a:ext cx="138019" cy="315630"/>
              </a:xfrm>
              <a:prstGeom prst="rect">
                <a:avLst/>
              </a:prstGeom>
              <a:ln>
                <a:solidFill>
                  <a:schemeClr val="bg2"/>
                </a:solidFill>
              </a:ln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9828DC42-E064-7F3D-D2AF-65CA5CF618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5400000">
                <a:off x="9845281" y="5998971"/>
                <a:ext cx="125978" cy="315630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</p:grp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6C53CF85-77C8-0AA6-050B-A6769D6005E8}"/>
                </a:ext>
              </a:extLst>
            </p:cNvPr>
            <p:cNvSpPr/>
            <p:nvPr/>
          </p:nvSpPr>
          <p:spPr>
            <a:xfrm>
              <a:off x="10339403" y="3617843"/>
              <a:ext cx="315631" cy="134848"/>
            </a:xfrm>
            <a:prstGeom prst="roundRect">
              <a:avLst/>
            </a:prstGeom>
            <a:noFill/>
            <a:ln>
              <a:solidFill>
                <a:srgbClr val="D58A4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D614EDCF-6618-2C6B-EC83-941EE110263F}"/>
                </a:ext>
              </a:extLst>
            </p:cNvPr>
            <p:cNvSpPr/>
            <p:nvPr/>
          </p:nvSpPr>
          <p:spPr>
            <a:xfrm>
              <a:off x="10338913" y="3429000"/>
              <a:ext cx="315631" cy="134848"/>
            </a:xfrm>
            <a:prstGeom prst="roundRect">
              <a:avLst/>
            </a:prstGeom>
            <a:noFill/>
            <a:ln>
              <a:solidFill>
                <a:srgbClr val="CAE0D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C973152-A2B8-9886-CAD1-35D07C254D8F}"/>
                </a:ext>
              </a:extLst>
            </p:cNvPr>
            <p:cNvSpPr txBox="1"/>
            <p:nvPr/>
          </p:nvSpPr>
          <p:spPr>
            <a:xfrm>
              <a:off x="9174555" y="3362793"/>
              <a:ext cx="132217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b="1" dirty="0"/>
                <a:t>Modern samples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7824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1D64EFD-63FA-C9C0-F668-8F18C1007D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01238"/>
            <a:ext cx="10515600" cy="3983349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7E1BD1-2857-0D91-556E-C99A21049430}"/>
              </a:ext>
            </a:extLst>
          </p:cNvPr>
          <p:cNvSpPr txBox="1"/>
          <p:nvPr/>
        </p:nvSpPr>
        <p:spPr>
          <a:xfrm>
            <a:off x="617220" y="2166139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fig1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96174F7-A55C-F676-82A1-A2E8DAC7D2AE}"/>
              </a:ext>
            </a:extLst>
          </p:cNvPr>
          <p:cNvSpPr/>
          <p:nvPr/>
        </p:nvSpPr>
        <p:spPr>
          <a:xfrm>
            <a:off x="1445731" y="6510446"/>
            <a:ext cx="833757" cy="12130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5817843-F57A-C163-5CD5-5D0F3A0378C1}"/>
              </a:ext>
            </a:extLst>
          </p:cNvPr>
          <p:cNvSpPr/>
          <p:nvPr/>
        </p:nvSpPr>
        <p:spPr>
          <a:xfrm>
            <a:off x="2937208" y="6510446"/>
            <a:ext cx="833758" cy="11332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6B74FFA-5C90-7172-E888-9A1C8373CD36}"/>
              </a:ext>
            </a:extLst>
          </p:cNvPr>
          <p:cNvSpPr/>
          <p:nvPr/>
        </p:nvSpPr>
        <p:spPr>
          <a:xfrm>
            <a:off x="4827516" y="6512695"/>
            <a:ext cx="318968" cy="11906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99EA685-78A3-9B82-1D2F-ADA860889AB9}"/>
              </a:ext>
            </a:extLst>
          </p:cNvPr>
          <p:cNvSpPr/>
          <p:nvPr/>
        </p:nvSpPr>
        <p:spPr>
          <a:xfrm>
            <a:off x="5552148" y="6514722"/>
            <a:ext cx="418011" cy="1127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7F06546-6A25-7159-A475-E35B5D408F70}"/>
              </a:ext>
            </a:extLst>
          </p:cNvPr>
          <p:cNvSpPr/>
          <p:nvPr/>
        </p:nvSpPr>
        <p:spPr>
          <a:xfrm>
            <a:off x="6203034" y="6514439"/>
            <a:ext cx="93986" cy="11332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D97AD8-0605-74DA-3BCC-8E5D22938E00}"/>
              </a:ext>
            </a:extLst>
          </p:cNvPr>
          <p:cNvSpPr/>
          <p:nvPr/>
        </p:nvSpPr>
        <p:spPr>
          <a:xfrm>
            <a:off x="7896312" y="6511826"/>
            <a:ext cx="1263147" cy="11194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7E48026-2678-50F3-C997-23F70DEB773D}"/>
              </a:ext>
            </a:extLst>
          </p:cNvPr>
          <p:cNvSpPr/>
          <p:nvPr/>
        </p:nvSpPr>
        <p:spPr>
          <a:xfrm>
            <a:off x="1445731" y="6511826"/>
            <a:ext cx="9614332" cy="119929"/>
          </a:xfrm>
          <a:prstGeom prst="roundRect">
            <a:avLst/>
          </a:prstGeom>
          <a:solidFill>
            <a:srgbClr val="92D050">
              <a:alpha val="4100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93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E2A27-2712-A89A-F088-E20C97537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64.GBR is not assigned to HTF_p7.G11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13E9DA-B2C7-49C8-00B0-A02AAE33B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3374" b="28842"/>
          <a:stretch/>
        </p:blipFill>
        <p:spPr>
          <a:xfrm>
            <a:off x="838200" y="2520078"/>
            <a:ext cx="9821730" cy="3972797"/>
          </a:xfrm>
        </p:spPr>
      </p:pic>
    </p:spTree>
    <p:extLst>
      <p:ext uri="{BB962C8B-B14F-4D97-AF65-F5344CB8AC3E}">
        <p14:creationId xmlns:p14="http://schemas.microsoft.com/office/powerpoint/2010/main" val="1946461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BC454-E98C-7F19-524A-6A54E17A3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67" y="-115870"/>
            <a:ext cx="10515600" cy="1325563"/>
          </a:xfrm>
        </p:spPr>
        <p:txBody>
          <a:bodyPr/>
          <a:lstStyle/>
          <a:p>
            <a:r>
              <a:rPr lang="en-US" dirty="0"/>
              <a:t>Heterozygosity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FFB59E-31BE-66B3-DB5F-D93C3E2C9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208" y="1352260"/>
            <a:ext cx="3115110" cy="207674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356D2B-3437-88B5-25EB-A41121890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171" y="1381809"/>
            <a:ext cx="3339786" cy="22265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9BD38B-23B0-5644-07DE-97D8FCBB5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7326" y="1369217"/>
            <a:ext cx="3334020" cy="22226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B17D9D-DAD8-6802-84D3-4C4F4741B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305" y="4433092"/>
            <a:ext cx="3334021" cy="22226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9D837D-9C33-D4A3-76D3-51FDFB03E7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1560" y="4433092"/>
            <a:ext cx="3339786" cy="22265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791647-4378-1426-191C-37207079F1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3534" y="4430638"/>
            <a:ext cx="3339786" cy="22265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0C0FFE2-B046-895B-9EFB-70F371A82DC3}"/>
              </a:ext>
            </a:extLst>
          </p:cNvPr>
          <p:cNvSpPr txBox="1"/>
          <p:nvPr/>
        </p:nvSpPr>
        <p:spPr>
          <a:xfrm>
            <a:off x="1316182" y="3934691"/>
            <a:ext cx="1551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coinfection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E7A083-D9B7-AE61-812C-E663BDCC1026}"/>
              </a:ext>
            </a:extLst>
          </p:cNvPr>
          <p:cNvSpPr txBox="1"/>
          <p:nvPr/>
        </p:nvSpPr>
        <p:spPr>
          <a:xfrm>
            <a:off x="352745" y="914749"/>
            <a:ext cx="502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Potential coinfection identified by </a:t>
            </a:r>
            <a:r>
              <a:rPr lang="en-US" dirty="0" err="1"/>
              <a:t>kmer</a:t>
            </a:r>
            <a:r>
              <a:rPr lang="en-US" dirty="0"/>
              <a:t> distribution</a:t>
            </a:r>
          </a:p>
        </p:txBody>
      </p:sp>
    </p:spTree>
    <p:extLst>
      <p:ext uri="{BB962C8B-B14F-4D97-AF65-F5344CB8AC3E}">
        <p14:creationId xmlns:p14="http://schemas.microsoft.com/office/powerpoint/2010/main" val="1162745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0A3AAB29-158C-0A53-DE5E-1F00A4C904D4}"/>
              </a:ext>
            </a:extLst>
          </p:cNvPr>
          <p:cNvGrpSpPr/>
          <p:nvPr/>
        </p:nvGrpSpPr>
        <p:grpSpPr>
          <a:xfrm>
            <a:off x="476326" y="1400312"/>
            <a:ext cx="5649737" cy="3101746"/>
            <a:chOff x="476326" y="1400312"/>
            <a:chExt cx="5649737" cy="310174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2CA5D92-BE1A-9B94-AFCB-3FD0C4CE68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407" t="27134" r="53983" b="59044"/>
            <a:stretch/>
          </p:blipFill>
          <p:spPr>
            <a:xfrm>
              <a:off x="476326" y="1400312"/>
              <a:ext cx="3829015" cy="299279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1AEA17-D352-D21C-465C-39B1ABFD63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498" t="21469" r="39687" b="77349"/>
            <a:stretch/>
          </p:blipFill>
          <p:spPr>
            <a:xfrm>
              <a:off x="3796843" y="2396541"/>
              <a:ext cx="347362" cy="30205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38DB956-8E4C-350D-A387-B591EE5C40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1313"/>
            <a:stretch/>
          </p:blipFill>
          <p:spPr>
            <a:xfrm>
              <a:off x="4241817" y="3248755"/>
              <a:ext cx="1884246" cy="1253303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185B4C8-BABF-1BCF-70DA-7373F80D672B}"/>
                </a:ext>
              </a:extLst>
            </p:cNvPr>
            <p:cNvGrpSpPr/>
            <p:nvPr/>
          </p:nvGrpSpPr>
          <p:grpSpPr>
            <a:xfrm>
              <a:off x="4241817" y="1435372"/>
              <a:ext cx="1659015" cy="1922337"/>
              <a:chOff x="4430029" y="1690629"/>
              <a:chExt cx="2543517" cy="2992791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8C3B017-D9DE-A1FD-EB4F-7305E88DFE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73949" t="23852" b="25060"/>
              <a:stretch/>
            </p:blipFill>
            <p:spPr>
              <a:xfrm>
                <a:off x="4430029" y="1690629"/>
                <a:ext cx="2543517" cy="2992791"/>
              </a:xfrm>
              <a:prstGeom prst="rect">
                <a:avLst/>
              </a:prstGeom>
            </p:spPr>
          </p:pic>
          <p:pic>
            <p:nvPicPr>
              <p:cNvPr id="17" name="Picture 16" descr="A black circle on a white background&#10;&#10;Description automatically generated">
                <a:extLst>
                  <a:ext uri="{FF2B5EF4-FFF2-40B4-BE49-F238E27FC236}">
                    <a16:creationId xmlns:a16="http://schemas.microsoft.com/office/drawing/2014/main" id="{48CFAE8D-7118-F77D-D60E-92F72D020E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6794" t="36298" r="53903" b="7506"/>
              <a:stretch/>
            </p:blipFill>
            <p:spPr>
              <a:xfrm>
                <a:off x="4972537" y="4081312"/>
                <a:ext cx="124089" cy="233200"/>
              </a:xfrm>
              <a:prstGeom prst="rect">
                <a:avLst/>
              </a:prstGeom>
            </p:spPr>
          </p:pic>
          <p:pic>
            <p:nvPicPr>
              <p:cNvPr id="21" name="Picture 20" descr="A black triangle on a white background&#10;&#10;Description automatically generated">
                <a:extLst>
                  <a:ext uri="{FF2B5EF4-FFF2-40B4-BE49-F238E27FC236}">
                    <a16:creationId xmlns:a16="http://schemas.microsoft.com/office/drawing/2014/main" id="{3BA24709-FD24-466B-5713-B5C17207C2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8287" t="23568" r="36908" b="38556"/>
              <a:stretch/>
            </p:blipFill>
            <p:spPr>
              <a:xfrm>
                <a:off x="4927411" y="4336337"/>
                <a:ext cx="214339" cy="15718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74535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958F7-0505-544E-A953-56032D8F5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Concern fixed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EC6BB-2652-0D4D-A5BC-85370C290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figure legend （</a:t>
            </a:r>
            <a:r>
              <a:rPr lang="en-US" dirty="0" err="1"/>
              <a:t>kmer</a:t>
            </a:r>
            <a:r>
              <a:rPr lang="en-US" dirty="0"/>
              <a:t> ref number </a:t>
            </a:r>
            <a:r>
              <a:rPr lang="en-US" dirty="0" err="1"/>
              <a:t>hammingdistance</a:t>
            </a:r>
            <a:r>
              <a:rPr lang="en-US" dirty="0"/>
              <a:t> filtering wg65avg…） </a:t>
            </a:r>
          </a:p>
          <a:p>
            <a:r>
              <a:rPr lang="en-US" dirty="0"/>
              <a:t>do random select each ref 15kmers？</a:t>
            </a:r>
            <a:r>
              <a:rPr lang="en-US" dirty="0">
                <a:solidFill>
                  <a:srgbClr val="C00000"/>
                </a:solidFill>
              </a:rPr>
              <a:t>No need</a:t>
            </a:r>
          </a:p>
          <a:p>
            <a:r>
              <a:rPr lang="en-US" dirty="0"/>
              <a:t>its neutral, you just need at least 1 unique </a:t>
            </a:r>
            <a:r>
              <a:rPr lang="en-US" dirty="0" err="1"/>
              <a:t>kmer</a:t>
            </a:r>
            <a:r>
              <a:rPr lang="en-US" dirty="0"/>
              <a:t> to assign but the more the better..</a:t>
            </a:r>
          </a:p>
          <a:p>
            <a:r>
              <a:rPr lang="en-GB" dirty="0"/>
              <a:t>saved 31 </a:t>
            </a:r>
            <a:r>
              <a:rPr lang="en-GB" dirty="0" err="1"/>
              <a:t>kmers</a:t>
            </a:r>
            <a:r>
              <a:rPr lang="en-GB" dirty="0"/>
              <a:t> to HTF_p23.B8_unique_filtered_iterative2.txt </a:t>
            </a:r>
          </a:p>
          <a:p>
            <a:r>
              <a:rPr lang="en-GB" dirty="0"/>
              <a:t>saved 15 </a:t>
            </a:r>
            <a:r>
              <a:rPr lang="en-GB" dirty="0" err="1"/>
              <a:t>kmers</a:t>
            </a:r>
            <a:r>
              <a:rPr lang="en-GB" dirty="0"/>
              <a:t> to HTF_p26.D6_unique_filtered_iterative2.txt </a:t>
            </a:r>
          </a:p>
          <a:p>
            <a:r>
              <a:rPr lang="en-GB" dirty="0"/>
              <a:t>saved 746 </a:t>
            </a:r>
            <a:r>
              <a:rPr lang="en-GB" dirty="0" err="1"/>
              <a:t>kmers</a:t>
            </a:r>
            <a:r>
              <a:rPr lang="en-GB" dirty="0"/>
              <a:t> to HTF_p21.F9_unique_filtered_iterative2.txt </a:t>
            </a:r>
          </a:p>
          <a:p>
            <a:r>
              <a:rPr lang="en-GB" dirty="0"/>
              <a:t>saved 777 </a:t>
            </a:r>
            <a:r>
              <a:rPr lang="en-GB" dirty="0" err="1"/>
              <a:t>kmers</a:t>
            </a:r>
            <a:r>
              <a:rPr lang="en-GB" dirty="0"/>
              <a:t> to HTF_p25.A12_unique_filtered_iterative2.txt </a:t>
            </a:r>
          </a:p>
          <a:p>
            <a:r>
              <a:rPr lang="en-GB" dirty="0"/>
              <a:t>saved 993 </a:t>
            </a:r>
            <a:r>
              <a:rPr lang="en-GB" dirty="0" err="1"/>
              <a:t>kmers</a:t>
            </a:r>
            <a:r>
              <a:rPr lang="en-GB" dirty="0"/>
              <a:t> to HTF_p5.D5_unique_filtered_iterative2.txt </a:t>
            </a:r>
          </a:p>
          <a:p>
            <a:r>
              <a:rPr lang="en-GB" dirty="0"/>
              <a:t>saved 1063 </a:t>
            </a:r>
            <a:r>
              <a:rPr lang="en-GB" dirty="0" err="1"/>
              <a:t>kmers</a:t>
            </a:r>
            <a:r>
              <a:rPr lang="en-GB" dirty="0"/>
              <a:t> to HTF_p7.G11_unique_filtered_iterative2.txt </a:t>
            </a:r>
          </a:p>
          <a:p>
            <a:r>
              <a:rPr lang="en-GB" dirty="0"/>
              <a:t>saved 1167 </a:t>
            </a:r>
            <a:r>
              <a:rPr lang="en-GB" dirty="0" err="1"/>
              <a:t>kmers</a:t>
            </a:r>
            <a:r>
              <a:rPr lang="en-GB" dirty="0"/>
              <a:t> to HTF_p25.C2_unique_filtered_iterative2.txt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2807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8E4FC-AB1C-F819-C4DF-DFE21B331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before the </a:t>
            </a:r>
            <a:r>
              <a:rPr lang="en-US" dirty="0" err="1"/>
              <a:t>tailocin</a:t>
            </a:r>
            <a:r>
              <a:rPr lang="en-US" dirty="0"/>
              <a:t> meeting Wednesday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F8242-6802-9BF0-0EAA-605F4EE7B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/>
              <a:t>before wed </a:t>
            </a:r>
            <a:r>
              <a:rPr lang="en-GB" dirty="0" err="1"/>
              <a:t>tailocin</a:t>
            </a:r>
            <a:r>
              <a:rPr lang="en-GB" dirty="0"/>
              <a:t> meeting:</a:t>
            </a:r>
          </a:p>
          <a:p>
            <a:pPr>
              <a:buFont typeface="+mj-lt"/>
              <a:buAutoNum type="arabicPeriod"/>
            </a:pPr>
            <a:r>
              <a:rPr lang="en-GB" dirty="0"/>
              <a:t>merge the </a:t>
            </a:r>
            <a:r>
              <a:rPr lang="en-GB" dirty="0" err="1"/>
              <a:t>dist</a:t>
            </a:r>
            <a:r>
              <a:rPr lang="en-GB" dirty="0"/>
              <a:t> of </a:t>
            </a:r>
            <a:r>
              <a:rPr lang="en-GB" dirty="0" err="1"/>
              <a:t>wg</a:t>
            </a:r>
            <a:r>
              <a:rPr lang="en-GB" dirty="0"/>
              <a:t> </a:t>
            </a:r>
            <a:r>
              <a:rPr lang="en-GB" dirty="0" err="1"/>
              <a:t>kmer</a:t>
            </a:r>
            <a:r>
              <a:rPr lang="en-GB" dirty="0"/>
              <a:t> and HTF </a:t>
            </a:r>
            <a:r>
              <a:rPr lang="en-GB" dirty="0" err="1"/>
              <a:t>kmer</a:t>
            </a:r>
            <a:r>
              <a:rPr lang="en-GB" dirty="0"/>
              <a:t> done</a:t>
            </a:r>
          </a:p>
          <a:p>
            <a:pPr>
              <a:buFont typeface="+mj-lt"/>
              <a:buAutoNum type="arabicPeriod"/>
            </a:pPr>
            <a:r>
              <a:rPr lang="en-US" dirty="0"/>
              <a:t>figure legend (</a:t>
            </a:r>
            <a:r>
              <a:rPr lang="en-US" dirty="0" err="1"/>
              <a:t>kmer</a:t>
            </a:r>
            <a:r>
              <a:rPr lang="en-US" dirty="0"/>
              <a:t> ref number </a:t>
            </a:r>
            <a:r>
              <a:rPr lang="en-US" dirty="0" err="1"/>
              <a:t>hammingdistance</a:t>
            </a:r>
            <a:r>
              <a:rPr lang="en-US" dirty="0"/>
              <a:t> filtering wg65avg…) </a:t>
            </a:r>
            <a:endParaRPr lang="en-GB" dirty="0"/>
          </a:p>
          <a:p>
            <a:pPr>
              <a:buFont typeface="+mj-lt"/>
              <a:buAutoNum type="arabicPeriod"/>
            </a:pPr>
            <a:r>
              <a:rPr lang="en-GB" dirty="0"/>
              <a:t>send the email today: ask and include others than 7 haplotype… also ask the 8 missing </a:t>
            </a:r>
            <a:r>
              <a:rPr lang="en-GB" dirty="0" err="1"/>
              <a:t>asseblies</a:t>
            </a:r>
            <a:r>
              <a:rPr lang="en-GB" dirty="0"/>
              <a:t>..</a:t>
            </a:r>
          </a:p>
          <a:p>
            <a:pPr>
              <a:buFont typeface="+mj-lt"/>
              <a:buAutoNum type="arabicPeriod"/>
            </a:pPr>
            <a:r>
              <a:rPr lang="en-GB" dirty="0"/>
              <a:t>add one figure: x is HTF haplotype, y is exact time… show the frequency of different HTF groups through time (not only historical and modern) done</a:t>
            </a:r>
          </a:p>
          <a:p>
            <a:r>
              <a:rPr lang="en-GB" dirty="0"/>
              <a:t>next week:</a:t>
            </a:r>
          </a:p>
          <a:p>
            <a:pPr>
              <a:buFont typeface="+mj-lt"/>
              <a:buAutoNum type="arabicPeriod"/>
            </a:pPr>
            <a:r>
              <a:rPr lang="en-GB" dirty="0" err="1"/>
              <a:t>asr</a:t>
            </a:r>
            <a:endParaRPr lang="en-GB" dirty="0"/>
          </a:p>
          <a:p>
            <a:r>
              <a:rPr lang="en-GB" dirty="0" err="1"/>
              <a:t>saron’s</a:t>
            </a:r>
            <a:r>
              <a:rPr lang="en-GB" dirty="0"/>
              <a:t> method, correlate P/A of </a:t>
            </a:r>
            <a:r>
              <a:rPr lang="en-GB" dirty="0" err="1"/>
              <a:t>oantigen</a:t>
            </a:r>
            <a:r>
              <a:rPr lang="en-GB" dirty="0"/>
              <a:t> with the presence of HTF haplotypes by phylogeny method… then</a:t>
            </a:r>
          </a:p>
          <a:p>
            <a:r>
              <a:rPr lang="en-GB" dirty="0" err="1"/>
              <a:t>asr</a:t>
            </a:r>
            <a:r>
              <a:rPr lang="en-GB" dirty="0"/>
              <a:t> of HTFs Q: how often they switch… how long presence.. frequency… both </a:t>
            </a:r>
            <a:r>
              <a:rPr lang="en-GB" dirty="0" err="1"/>
              <a:t>oantigen</a:t>
            </a:r>
            <a:r>
              <a:rPr lang="en-GB" dirty="0"/>
              <a:t> p/a and HTF haplotypes. and inspired by </a:t>
            </a:r>
            <a:r>
              <a:rPr lang="en-GB" dirty="0" err="1"/>
              <a:t>saron</a:t>
            </a:r>
            <a:r>
              <a:rPr lang="en-GB" dirty="0"/>
              <a:t>, have a combination of this x and y… to query the state (HTF, o-antigen)</a:t>
            </a:r>
          </a:p>
          <a:p>
            <a:pPr marL="0" indent="0">
              <a:buNone/>
            </a:pPr>
            <a:r>
              <a:rPr lang="en-GB" dirty="0"/>
              <a:t>2. assemble whole genome PL0240…</a:t>
            </a:r>
          </a:p>
          <a:p>
            <a:pPr marL="0" indent="0">
              <a:buNone/>
            </a:pPr>
            <a:r>
              <a:rPr lang="en-GB" dirty="0"/>
              <a:t>3. poster draft… TMP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906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0A967-C012-28CD-2207-B479074F3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5B40F4C-BF0D-CD7A-BD45-63D835B8D0FD}"/>
              </a:ext>
            </a:extLst>
          </p:cNvPr>
          <p:cNvGrpSpPr/>
          <p:nvPr/>
        </p:nvGrpSpPr>
        <p:grpSpPr>
          <a:xfrm>
            <a:off x="417443" y="1206410"/>
            <a:ext cx="11174609" cy="3956554"/>
            <a:chOff x="646043" y="1315740"/>
            <a:chExt cx="11174609" cy="3956554"/>
          </a:xfrm>
        </p:grpSpPr>
        <p:pic>
          <p:nvPicPr>
            <p:cNvPr id="4" name="Picture 3" descr="A diagram of a building&#10;&#10;Description automatically generated with medium confidence">
              <a:extLst>
                <a:ext uri="{FF2B5EF4-FFF2-40B4-BE49-F238E27FC236}">
                  <a16:creationId xmlns:a16="http://schemas.microsoft.com/office/drawing/2014/main" id="{173CA149-0AE4-163B-34BB-D09A71CE2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043" y="1315740"/>
              <a:ext cx="10684565" cy="3956554"/>
            </a:xfrm>
            <a:prstGeom prst="rect">
              <a:avLst/>
            </a:prstGeom>
          </p:spPr>
        </p:pic>
        <p:pic>
          <p:nvPicPr>
            <p:cNvPr id="16" name="Picture 15" descr="A white background with black and white clouds&#10;&#10;Description automatically generated">
              <a:extLst>
                <a:ext uri="{FF2B5EF4-FFF2-40B4-BE49-F238E27FC236}">
                  <a16:creationId xmlns:a16="http://schemas.microsoft.com/office/drawing/2014/main" id="{396D9A1B-79D3-7877-62FB-149261203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55480" y="3758235"/>
              <a:ext cx="2265172" cy="1333500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194D190-EAC1-1FE2-93C6-5E20E6451238}"/>
                </a:ext>
              </a:extLst>
            </p:cNvPr>
            <p:cNvGrpSpPr/>
            <p:nvPr/>
          </p:nvGrpSpPr>
          <p:grpSpPr>
            <a:xfrm>
              <a:off x="9555480" y="4020754"/>
              <a:ext cx="1884601" cy="808462"/>
              <a:chOff x="8492618" y="5806070"/>
              <a:chExt cx="1884601" cy="808462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BC58A9-874A-237E-A0A3-E5378095D850}"/>
                  </a:ext>
                </a:extLst>
              </p:cNvPr>
              <p:cNvSpPr txBox="1"/>
              <p:nvPr/>
            </p:nvSpPr>
            <p:spPr>
              <a:xfrm>
                <a:off x="8492618" y="5806070"/>
                <a:ext cx="1263147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100" b="1" dirty="0"/>
                  <a:t>Modern samples</a:t>
                </a:r>
              </a:p>
            </p:txBody>
          </p:sp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E8C44B82-5BFA-6E3B-7477-3821F18B2D73}"/>
                  </a:ext>
                </a:extLst>
              </p:cNvPr>
              <p:cNvSpPr/>
              <p:nvPr/>
            </p:nvSpPr>
            <p:spPr>
              <a:xfrm>
                <a:off x="9690281" y="5880215"/>
                <a:ext cx="435975" cy="113321"/>
              </a:xfrm>
              <a:prstGeom prst="roundRect">
                <a:avLst/>
              </a:prstGeom>
              <a:solidFill>
                <a:srgbClr val="D4ECBD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E82110-2052-C64E-AE0D-87FAB55383FF}"/>
                  </a:ext>
                </a:extLst>
              </p:cNvPr>
              <p:cNvSpPr txBox="1"/>
              <p:nvPr/>
            </p:nvSpPr>
            <p:spPr>
              <a:xfrm>
                <a:off x="9122709" y="6019108"/>
                <a:ext cx="1254510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100" b="1" dirty="0"/>
                  <a:t>Absent</a:t>
                </a:r>
              </a:p>
              <a:p>
                <a:r>
                  <a:rPr lang="en-US" sz="1100" b="1" dirty="0"/>
                  <a:t>Present</a:t>
                </a:r>
              </a:p>
            </p:txBody>
          </p:sp>
          <p:pic>
            <p:nvPicPr>
              <p:cNvPr id="11" name="Picture 10" descr="A white rectangular object with a black border&#10;&#10;Description automatically generated">
                <a:extLst>
                  <a:ext uri="{FF2B5EF4-FFF2-40B4-BE49-F238E27FC236}">
                    <a16:creationId xmlns:a16="http://schemas.microsoft.com/office/drawing/2014/main" id="{89B1B825-FE7E-F9E1-DCB9-3FADB4F36F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23748" t="51530" r="14906" b="5069"/>
              <a:stretch/>
            </p:blipFill>
            <p:spPr>
              <a:xfrm rot="5400000">
                <a:off x="9839260" y="6153560"/>
                <a:ext cx="138019" cy="315630"/>
              </a:xfrm>
              <a:prstGeom prst="rect">
                <a:avLst/>
              </a:prstGeom>
              <a:ln>
                <a:solidFill>
                  <a:schemeClr val="bg2"/>
                </a:solidFill>
              </a:ln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0C6AF48A-8F5D-0FE0-9B9A-BE431A4C4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5400000">
                <a:off x="9845281" y="5998971"/>
                <a:ext cx="125978" cy="315630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9E8D4FC-A487-3FEE-6894-4DA56595D23B}"/>
                  </a:ext>
                </a:extLst>
              </p:cNvPr>
              <p:cNvSpPr txBox="1"/>
              <p:nvPr/>
            </p:nvSpPr>
            <p:spPr>
              <a:xfrm>
                <a:off x="9052052" y="6352922"/>
                <a:ext cx="765733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100" b="1" dirty="0"/>
                  <a:t>Unknown</a:t>
                </a: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E5C8BB7A-B19D-43BA-8FFE-C702D1574A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6200000">
                <a:off x="9839644" y="6325667"/>
                <a:ext cx="136762" cy="316121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9D23125-A6F4-AC3F-4029-49F9E71E7ABF}"/>
              </a:ext>
            </a:extLst>
          </p:cNvPr>
          <p:cNvSpPr txBox="1"/>
          <p:nvPr/>
        </p:nvSpPr>
        <p:spPr>
          <a:xfrm>
            <a:off x="1077362" y="5948127"/>
            <a:ext cx="2576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55modern + 36 historical</a:t>
            </a:r>
          </a:p>
        </p:txBody>
      </p:sp>
      <p:pic>
        <p:nvPicPr>
          <p:cNvPr id="27" name="Picture 26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8D24B73A-8B86-DB6D-A3F4-F0A8509D07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2514" y="4811778"/>
            <a:ext cx="7824893" cy="4538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699A7D7-A6E1-4E62-2E07-91EE12FF692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27948" b="27881"/>
          <a:stretch/>
        </p:blipFill>
        <p:spPr>
          <a:xfrm>
            <a:off x="1410442" y="4924183"/>
            <a:ext cx="7916438" cy="12487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2B9422C-EBAD-782E-4C9A-C72D875498A7}"/>
              </a:ext>
            </a:extLst>
          </p:cNvPr>
          <p:cNvSpPr txBox="1"/>
          <p:nvPr/>
        </p:nvSpPr>
        <p:spPr>
          <a:xfrm>
            <a:off x="9326880" y="3733879"/>
            <a:ext cx="12631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Historical samples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DEEB0FB-9448-FEDB-0DF3-7DEC8978BB0F}"/>
              </a:ext>
            </a:extLst>
          </p:cNvPr>
          <p:cNvSpPr/>
          <p:nvPr/>
        </p:nvSpPr>
        <p:spPr>
          <a:xfrm>
            <a:off x="10524543" y="3808024"/>
            <a:ext cx="435975" cy="113321"/>
          </a:xfrm>
          <a:prstGeom prst="roundRect">
            <a:avLst/>
          </a:prstGeom>
          <a:solidFill>
            <a:srgbClr val="B0DB8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02D01A-0B4C-144F-80BD-BC7CCA1E31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1905" y="3337560"/>
            <a:ext cx="7765501" cy="15762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FB4F44E-F116-38C0-0CAD-851D3E804B3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044" t="9616" r="5698" b="21072"/>
          <a:stretch/>
        </p:blipFill>
        <p:spPr>
          <a:xfrm>
            <a:off x="1481601" y="3393783"/>
            <a:ext cx="7735805" cy="14904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2457D92-C4FB-E04B-90D8-4EBFE93224AA}"/>
                  </a:ext>
                </a:extLst>
              </p14:cNvPr>
              <p14:cNvContentPartPr/>
              <p14:nvPr/>
            </p14:nvContentPartPr>
            <p14:xfrm>
              <a:off x="6722280" y="5124780"/>
              <a:ext cx="205920" cy="323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2457D92-C4FB-E04B-90D8-4EBFE93224A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17960" y="5120460"/>
                <a:ext cx="21456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4D6E742-8A6E-3E4C-80B4-DD6FC544AAF7}"/>
                  </a:ext>
                </a:extLst>
              </p14:cNvPr>
              <p14:cNvContentPartPr/>
              <p14:nvPr/>
            </p14:nvContentPartPr>
            <p14:xfrm>
              <a:off x="7501680" y="5042340"/>
              <a:ext cx="299880" cy="4741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4D6E742-8A6E-3E4C-80B4-DD6FC544AAF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97360" y="5038020"/>
                <a:ext cx="308520" cy="482760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19F573E-8A9C-B43E-5521-A2FFFB6FE52E}"/>
              </a:ext>
            </a:extLst>
          </p:cNvPr>
          <p:cNvSpPr>
            <a:spLocks noGrp="1"/>
          </p:cNvSpPr>
          <p:nvPr/>
        </p:nvSpPr>
        <p:spPr>
          <a:xfrm>
            <a:off x="469551" y="276496"/>
            <a:ext cx="10515600" cy="1009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The O-antigen–HTF group association in historical samples matches the pattern from the Science paper, except for two isolates.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C60BD4-4789-6342-9E01-7421B7E38BB2}"/>
              </a:ext>
            </a:extLst>
          </p:cNvPr>
          <p:cNvSpPr txBox="1"/>
          <p:nvPr/>
        </p:nvSpPr>
        <p:spPr>
          <a:xfrm>
            <a:off x="4381500" y="6070600"/>
            <a:ext cx="5970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After meeting feedback: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Yellow 10%(2) breaks? Red, no breaks… check if any variance?</a:t>
            </a:r>
          </a:p>
        </p:txBody>
      </p:sp>
    </p:spTree>
    <p:extLst>
      <p:ext uri="{BB962C8B-B14F-4D97-AF65-F5344CB8AC3E}">
        <p14:creationId xmlns:p14="http://schemas.microsoft.com/office/powerpoint/2010/main" val="96714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6C8A3-87C9-763A-4232-A700AC126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F573E-8A9C-B43E-5521-A2FFFB6FE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1. Are the isolates that </a:t>
            </a:r>
            <a:r>
              <a:rPr lang="en-GB" dirty="0">
                <a:solidFill>
                  <a:srgbClr val="C00000"/>
                </a:solidFill>
              </a:rPr>
              <a:t>break</a:t>
            </a:r>
            <a:r>
              <a:rPr lang="en-GB" dirty="0"/>
              <a:t> the expected O-antigen–HTF group association pattern authentic?</a:t>
            </a:r>
          </a:p>
          <a:p>
            <a:pPr marL="0" indent="0">
              <a:buNone/>
            </a:pPr>
            <a:r>
              <a:rPr lang="en-GB" dirty="0"/>
              <a:t>2. Is there evidence of </a:t>
            </a:r>
            <a:r>
              <a:rPr lang="en-GB" dirty="0">
                <a:solidFill>
                  <a:srgbClr val="C00000"/>
                </a:solidFill>
              </a:rPr>
              <a:t>co-infection</a:t>
            </a:r>
            <a:r>
              <a:rPr lang="en-GB" dirty="0"/>
              <a:t> among our historical herbarium-derived ATUE5 genomes? </a:t>
            </a:r>
          </a:p>
          <a:p>
            <a:pPr marL="0" indent="0">
              <a:buNone/>
            </a:pPr>
            <a:r>
              <a:rPr lang="en-GB" dirty="0"/>
              <a:t>3. </a:t>
            </a:r>
            <a:r>
              <a:rPr lang="en-GB" dirty="0">
                <a:solidFill>
                  <a:srgbClr val="C00000"/>
                </a:solidFill>
              </a:rPr>
              <a:t>How</a:t>
            </a:r>
            <a:r>
              <a:rPr lang="en-GB" dirty="0"/>
              <a:t> </a:t>
            </a:r>
            <a:r>
              <a:rPr lang="en-GB" dirty="0">
                <a:solidFill>
                  <a:srgbClr val="C00000"/>
                </a:solidFill>
              </a:rPr>
              <a:t>accurate</a:t>
            </a:r>
            <a:r>
              <a:rPr lang="en-GB" dirty="0"/>
              <a:t> is the HTF haplotype assignment using k-</a:t>
            </a:r>
            <a:r>
              <a:rPr lang="en-GB" dirty="0" err="1"/>
              <a:t>mer</a:t>
            </a:r>
            <a:r>
              <a:rPr lang="en-GB" dirty="0"/>
              <a:t> and local assembly approaches? </a:t>
            </a:r>
          </a:p>
          <a:p>
            <a:pPr marL="0" indent="0">
              <a:buNone/>
            </a:pPr>
            <a:r>
              <a:rPr lang="en-GB" dirty="0"/>
              <a:t>4. Has the </a:t>
            </a:r>
            <a:r>
              <a:rPr lang="en-GB" dirty="0">
                <a:solidFill>
                  <a:srgbClr val="C00000"/>
                </a:solidFill>
              </a:rPr>
              <a:t>HTF group frequency</a:t>
            </a:r>
            <a:r>
              <a:rPr lang="en-GB" dirty="0"/>
              <a:t> distribution shifted over time?</a:t>
            </a:r>
          </a:p>
        </p:txBody>
      </p:sp>
    </p:spTree>
    <p:extLst>
      <p:ext uri="{BB962C8B-B14F-4D97-AF65-F5344CB8AC3E}">
        <p14:creationId xmlns:p14="http://schemas.microsoft.com/office/powerpoint/2010/main" val="106185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6C8A3-87C9-763A-4232-A700AC126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F573E-8A9C-B43E-5521-A2FFFB6FE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1. Are the isolates that </a:t>
            </a:r>
            <a:r>
              <a:rPr lang="en-GB" dirty="0">
                <a:solidFill>
                  <a:srgbClr val="C00000"/>
                </a:solidFill>
              </a:rPr>
              <a:t>break</a:t>
            </a:r>
            <a:r>
              <a:rPr lang="en-GB" dirty="0"/>
              <a:t> the expected O-antigen–HTF group association pattern authentic?</a:t>
            </a:r>
          </a:p>
        </p:txBody>
      </p:sp>
    </p:spTree>
    <p:extLst>
      <p:ext uri="{BB962C8B-B14F-4D97-AF65-F5344CB8AC3E}">
        <p14:creationId xmlns:p14="http://schemas.microsoft.com/office/powerpoint/2010/main" val="3773368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A6094-FECA-3951-2FEE-FC7050A41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DD153A78-1831-F148-4742-8C817E00D065}"/>
              </a:ext>
            </a:extLst>
          </p:cNvPr>
          <p:cNvSpPr/>
          <p:nvPr/>
        </p:nvSpPr>
        <p:spPr>
          <a:xfrm rot="10800000" flipV="1">
            <a:off x="1963756" y="2754863"/>
            <a:ext cx="2734245" cy="307777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HTF </a:t>
            </a:r>
            <a:r>
              <a:rPr lang="en-US" sz="1400" dirty="0" err="1">
                <a:solidFill>
                  <a:schemeClr val="tx1"/>
                </a:solidFill>
              </a:rPr>
              <a:t>kmer</a:t>
            </a:r>
            <a:r>
              <a:rPr lang="en-US" sz="1400" dirty="0">
                <a:solidFill>
                  <a:schemeClr val="tx1"/>
                </a:solidFill>
              </a:rPr>
              <a:t> distribution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FF4AAC-593F-3221-CE43-E8B141A9938E}"/>
              </a:ext>
            </a:extLst>
          </p:cNvPr>
          <p:cNvSpPr txBox="1"/>
          <p:nvPr/>
        </p:nvSpPr>
        <p:spPr>
          <a:xfrm>
            <a:off x="535968" y="103201"/>
            <a:ext cx="10190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PL0240 is a true exception, while 64.GBR_1933b_S36 correctly links HTF_p7.G11 with O-antigen absence.</a:t>
            </a:r>
          </a:p>
        </p:txBody>
      </p:sp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9D47FC9-B387-B561-A8F7-1718D4153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6836"/>
          <a:stretch/>
        </p:blipFill>
        <p:spPr>
          <a:xfrm>
            <a:off x="8917416" y="3719081"/>
            <a:ext cx="2490901" cy="88733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3AB4358E-105C-CD51-7668-B1B18A9C63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346" t="47023"/>
          <a:stretch/>
        </p:blipFill>
        <p:spPr>
          <a:xfrm>
            <a:off x="6492834" y="3719082"/>
            <a:ext cx="2548215" cy="93951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0ABC893-A369-6028-0D97-C364AA8C19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905" t="16809" b="52260"/>
          <a:stretch/>
        </p:blipFill>
        <p:spPr>
          <a:xfrm>
            <a:off x="9176811" y="5478960"/>
            <a:ext cx="2194364" cy="516265"/>
          </a:xfrm>
          <a:prstGeom prst="rect">
            <a:avLst/>
          </a:prstGeom>
        </p:spPr>
      </p:pic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CB9DB350-15F1-0525-1D6C-DA8B49E172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407" t="22740" b="56493"/>
          <a:stretch/>
        </p:blipFill>
        <p:spPr>
          <a:xfrm>
            <a:off x="6565422" y="5469820"/>
            <a:ext cx="2490902" cy="368280"/>
          </a:xfrm>
          <a:prstGeom prst="rect">
            <a:avLst/>
          </a:prstGeom>
        </p:spPr>
      </p:pic>
      <p:pic>
        <p:nvPicPr>
          <p:cNvPr id="26" name="Picture 25" descr="A screenshot of a computer&#10;&#10;Description automatically generated">
            <a:extLst>
              <a:ext uri="{FF2B5EF4-FFF2-40B4-BE49-F238E27FC236}">
                <a16:creationId xmlns:a16="http://schemas.microsoft.com/office/drawing/2014/main" id="{65770840-3146-24CC-AFFF-4FC9E7F8923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656" t="27963" b="45113"/>
          <a:stretch/>
        </p:blipFill>
        <p:spPr>
          <a:xfrm>
            <a:off x="8992020" y="6320905"/>
            <a:ext cx="2415975" cy="390860"/>
          </a:xfrm>
          <a:prstGeom prst="rect">
            <a:avLst/>
          </a:prstGeom>
        </p:spPr>
      </p:pic>
      <p:pic>
        <p:nvPicPr>
          <p:cNvPr id="27" name="Picture 26" descr="A screenshot of a computer&#10;&#10;Description automatically generated">
            <a:extLst>
              <a:ext uri="{FF2B5EF4-FFF2-40B4-BE49-F238E27FC236}">
                <a16:creationId xmlns:a16="http://schemas.microsoft.com/office/drawing/2014/main" id="{EDBD8400-93FA-DFC0-E92E-92DF9071DF7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3558" t="29519" b="45113"/>
          <a:stretch/>
        </p:blipFill>
        <p:spPr>
          <a:xfrm>
            <a:off x="6602564" y="6297093"/>
            <a:ext cx="2415975" cy="36828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E3E2728-E396-1842-DF30-221307AA8970}"/>
              </a:ext>
            </a:extLst>
          </p:cNvPr>
          <p:cNvSpPr txBox="1"/>
          <p:nvPr/>
        </p:nvSpPr>
        <p:spPr>
          <a:xfrm>
            <a:off x="51988" y="2126067"/>
            <a:ext cx="1622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64.GBR_1933b_S36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2F9CCA-EE29-BE8A-3608-10890C3D77E1}"/>
              </a:ext>
            </a:extLst>
          </p:cNvPr>
          <p:cNvSpPr txBox="1"/>
          <p:nvPr/>
        </p:nvSpPr>
        <p:spPr>
          <a:xfrm>
            <a:off x="537210" y="1391059"/>
            <a:ext cx="718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PL0240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942EA8E-141D-72E0-9679-DD2A45AB5518}"/>
              </a:ext>
            </a:extLst>
          </p:cNvPr>
          <p:cNvCxnSpPr>
            <a:cxnSpLocks/>
          </p:cNvCxnSpPr>
          <p:nvPr/>
        </p:nvCxnSpPr>
        <p:spPr>
          <a:xfrm>
            <a:off x="1622432" y="963827"/>
            <a:ext cx="9808074" cy="0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126619C-ED9A-6D42-E250-4A88B2D9E5B5}"/>
              </a:ext>
            </a:extLst>
          </p:cNvPr>
          <p:cNvCxnSpPr>
            <a:cxnSpLocks/>
          </p:cNvCxnSpPr>
          <p:nvPr/>
        </p:nvCxnSpPr>
        <p:spPr>
          <a:xfrm>
            <a:off x="6492835" y="3668360"/>
            <a:ext cx="2548215" cy="0"/>
          </a:xfrm>
          <a:prstGeom prst="straightConnector1">
            <a:avLst/>
          </a:prstGeom>
          <a:ln w="25400">
            <a:solidFill>
              <a:srgbClr val="86CFB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C6CAFA6-1294-726D-7CA7-8099FB828258}"/>
              </a:ext>
            </a:extLst>
          </p:cNvPr>
          <p:cNvSpPr txBox="1"/>
          <p:nvPr/>
        </p:nvSpPr>
        <p:spPr>
          <a:xfrm>
            <a:off x="6982245" y="3334494"/>
            <a:ext cx="1731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86CFB8"/>
                </a:solidFill>
              </a:rPr>
              <a:t>TFA_p21.F9 1-498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8B7DE92-96CE-D3A4-0720-DAC8D0F04F2B}"/>
              </a:ext>
            </a:extLst>
          </p:cNvPr>
          <p:cNvCxnSpPr>
            <a:cxnSpLocks/>
          </p:cNvCxnSpPr>
          <p:nvPr/>
        </p:nvCxnSpPr>
        <p:spPr>
          <a:xfrm>
            <a:off x="9145620" y="3668360"/>
            <a:ext cx="2262697" cy="0"/>
          </a:xfrm>
          <a:prstGeom prst="straightConnector1">
            <a:avLst/>
          </a:prstGeom>
          <a:ln w="25400">
            <a:solidFill>
              <a:srgbClr val="86CFB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0E40D82-8E2A-7739-D56D-0B05E2282F6E}"/>
              </a:ext>
            </a:extLst>
          </p:cNvPr>
          <p:cNvSpPr txBox="1"/>
          <p:nvPr/>
        </p:nvSpPr>
        <p:spPr>
          <a:xfrm>
            <a:off x="9540333" y="3334493"/>
            <a:ext cx="1731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86CFB8"/>
                </a:solidFill>
              </a:rPr>
              <a:t>HTF_p21.F9 1-1245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C10AA5D-C967-F310-4EB0-63F247759213}"/>
              </a:ext>
            </a:extLst>
          </p:cNvPr>
          <p:cNvCxnSpPr>
            <a:cxnSpLocks/>
          </p:cNvCxnSpPr>
          <p:nvPr/>
        </p:nvCxnSpPr>
        <p:spPr>
          <a:xfrm>
            <a:off x="6492835" y="6245228"/>
            <a:ext cx="2548215" cy="0"/>
          </a:xfrm>
          <a:prstGeom prst="straightConnector1">
            <a:avLst/>
          </a:prstGeom>
          <a:ln w="25400">
            <a:solidFill>
              <a:srgbClr val="B9E07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5DA1680E-3615-8073-EA72-9D3EC8D17496}"/>
              </a:ext>
            </a:extLst>
          </p:cNvPr>
          <p:cNvSpPr txBox="1"/>
          <p:nvPr/>
        </p:nvSpPr>
        <p:spPr>
          <a:xfrm>
            <a:off x="6982245" y="5911362"/>
            <a:ext cx="1731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B9E07B"/>
                </a:solidFill>
              </a:rPr>
              <a:t>TFA_p7.G11 1-546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8AC4458-720F-6AA0-4A1B-556ED9B04721}"/>
              </a:ext>
            </a:extLst>
          </p:cNvPr>
          <p:cNvCxnSpPr>
            <a:cxnSpLocks/>
          </p:cNvCxnSpPr>
          <p:nvPr/>
        </p:nvCxnSpPr>
        <p:spPr>
          <a:xfrm>
            <a:off x="9145620" y="6245228"/>
            <a:ext cx="2262697" cy="0"/>
          </a:xfrm>
          <a:prstGeom prst="straightConnector1">
            <a:avLst/>
          </a:prstGeom>
          <a:ln w="25400">
            <a:solidFill>
              <a:srgbClr val="B9E07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783AA5A-694E-C14A-FFDB-30416F94FB41}"/>
              </a:ext>
            </a:extLst>
          </p:cNvPr>
          <p:cNvSpPr txBox="1"/>
          <p:nvPr/>
        </p:nvSpPr>
        <p:spPr>
          <a:xfrm>
            <a:off x="9540333" y="5911361"/>
            <a:ext cx="1731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B9E07B"/>
                </a:solidFill>
              </a:rPr>
              <a:t>HTF_p7.G11 1-1830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6562DF4-C0FC-5FFE-1607-E1E746924A29}"/>
              </a:ext>
            </a:extLst>
          </p:cNvPr>
          <p:cNvCxnSpPr>
            <a:cxnSpLocks/>
          </p:cNvCxnSpPr>
          <p:nvPr/>
        </p:nvCxnSpPr>
        <p:spPr>
          <a:xfrm>
            <a:off x="6492835" y="5417954"/>
            <a:ext cx="2548215" cy="0"/>
          </a:xfrm>
          <a:prstGeom prst="straightConnector1">
            <a:avLst/>
          </a:prstGeom>
          <a:ln w="25400">
            <a:solidFill>
              <a:srgbClr val="86CFB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8BE5A81-6346-7C94-65A8-9820092315E7}"/>
              </a:ext>
            </a:extLst>
          </p:cNvPr>
          <p:cNvSpPr txBox="1"/>
          <p:nvPr/>
        </p:nvSpPr>
        <p:spPr>
          <a:xfrm>
            <a:off x="6982245" y="5084088"/>
            <a:ext cx="1731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86CFB8"/>
                </a:solidFill>
              </a:rPr>
              <a:t>TFA_p21.F9 1-498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56E7DC6-1639-BD97-4243-CCDD628C2252}"/>
              </a:ext>
            </a:extLst>
          </p:cNvPr>
          <p:cNvCxnSpPr>
            <a:cxnSpLocks/>
          </p:cNvCxnSpPr>
          <p:nvPr/>
        </p:nvCxnSpPr>
        <p:spPr>
          <a:xfrm>
            <a:off x="9145620" y="5417954"/>
            <a:ext cx="2262697" cy="0"/>
          </a:xfrm>
          <a:prstGeom prst="straightConnector1">
            <a:avLst/>
          </a:prstGeom>
          <a:ln w="25400">
            <a:solidFill>
              <a:srgbClr val="86CFB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EC81A6F-98DB-ED18-99EA-7DC0B96A2A8B}"/>
              </a:ext>
            </a:extLst>
          </p:cNvPr>
          <p:cNvSpPr txBox="1"/>
          <p:nvPr/>
        </p:nvSpPr>
        <p:spPr>
          <a:xfrm>
            <a:off x="9540333" y="5084087"/>
            <a:ext cx="1731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86CFB8"/>
                </a:solidFill>
              </a:rPr>
              <a:t>HTF_p21.F9 1-1245</a:t>
            </a:r>
          </a:p>
        </p:txBody>
      </p:sp>
      <p:pic>
        <p:nvPicPr>
          <p:cNvPr id="66" name="Picture 65" descr="A close-up of a screen&#10;&#10;Description automatically generated">
            <a:extLst>
              <a:ext uri="{FF2B5EF4-FFF2-40B4-BE49-F238E27FC236}">
                <a16:creationId xmlns:a16="http://schemas.microsoft.com/office/drawing/2014/main" id="{BF970EBD-C2F9-E535-B317-2118D409147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972" t="36437"/>
          <a:stretch/>
        </p:blipFill>
        <p:spPr>
          <a:xfrm>
            <a:off x="1622432" y="1058927"/>
            <a:ext cx="9844121" cy="1036871"/>
          </a:xfrm>
          <a:prstGeom prst="rect">
            <a:avLst/>
          </a:prstGeom>
        </p:spPr>
      </p:pic>
      <p:pic>
        <p:nvPicPr>
          <p:cNvPr id="8" name="Picture 7" descr="A close-up of a screen&#10;&#10;Description automatically generated">
            <a:extLst>
              <a:ext uri="{FF2B5EF4-FFF2-40B4-BE49-F238E27FC236}">
                <a16:creationId xmlns:a16="http://schemas.microsoft.com/office/drawing/2014/main" id="{EBEDB5F5-0D8E-F51E-62BE-8410AF2CBEB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972" b="63021"/>
          <a:stretch/>
        </p:blipFill>
        <p:spPr>
          <a:xfrm>
            <a:off x="1622432" y="2035592"/>
            <a:ext cx="9844121" cy="60321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E06A02D4-44E6-7E88-439E-08221149197D}"/>
              </a:ext>
            </a:extLst>
          </p:cNvPr>
          <p:cNvSpPr txBox="1"/>
          <p:nvPr/>
        </p:nvSpPr>
        <p:spPr>
          <a:xfrm rot="16200000">
            <a:off x="-275248" y="5746660"/>
            <a:ext cx="1622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64.GBR_1933b_S36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8524934-1F91-8BF1-DDDA-0A5EAD148D36}"/>
              </a:ext>
            </a:extLst>
          </p:cNvPr>
          <p:cNvSpPr txBox="1"/>
          <p:nvPr/>
        </p:nvSpPr>
        <p:spPr>
          <a:xfrm rot="16200000">
            <a:off x="176736" y="3815060"/>
            <a:ext cx="718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PL0240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7489B655-6AE1-824F-37FE-1FE65B892140}"/>
              </a:ext>
            </a:extLst>
          </p:cNvPr>
          <p:cNvSpPr/>
          <p:nvPr/>
        </p:nvSpPr>
        <p:spPr>
          <a:xfrm rot="10800000" flipV="1">
            <a:off x="6406353" y="2754863"/>
            <a:ext cx="5024153" cy="307777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TFA and HTF alignment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945B343-1F6F-99E8-945E-6FE6A690FAD7}"/>
              </a:ext>
            </a:extLst>
          </p:cNvPr>
          <p:cNvSpPr/>
          <p:nvPr/>
        </p:nvSpPr>
        <p:spPr>
          <a:xfrm rot="10800000" flipV="1">
            <a:off x="1586381" y="587721"/>
            <a:ext cx="9844123" cy="260054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Tailocin</a:t>
            </a:r>
            <a:r>
              <a:rPr lang="en-US" sz="1400" dirty="0">
                <a:solidFill>
                  <a:schemeClr val="tx1"/>
                </a:solidFill>
              </a:rPr>
              <a:t> 1-18057 alignment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87E9DB-C0BB-4078-1C51-10055C531B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8189" y="5050591"/>
            <a:ext cx="2490902" cy="1779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01A6FC-79F5-C19A-9383-0B81F71962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2044" y="3274907"/>
            <a:ext cx="2485957" cy="1775684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C8151F1-256F-1340-AEE0-0D6B68257C94}"/>
              </a:ext>
            </a:extLst>
          </p:cNvPr>
          <p:cNvSpPr/>
          <p:nvPr/>
        </p:nvSpPr>
        <p:spPr>
          <a:xfrm>
            <a:off x="6593966" y="5507940"/>
            <a:ext cx="1731540" cy="3682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DBFFA6-D0A1-B742-BD5F-F85F645D1A1F}"/>
              </a:ext>
            </a:extLst>
          </p:cNvPr>
          <p:cNvSpPr txBox="1"/>
          <p:nvPr/>
        </p:nvSpPr>
        <p:spPr>
          <a:xfrm>
            <a:off x="1092200" y="6311900"/>
            <a:ext cx="98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After meeting: we are not sure about 64uk, since HTF p7g11 n terminal was mapped by only one chunk</a:t>
            </a:r>
          </a:p>
        </p:txBody>
      </p:sp>
    </p:spTree>
    <p:extLst>
      <p:ext uri="{BB962C8B-B14F-4D97-AF65-F5344CB8AC3E}">
        <p14:creationId xmlns:p14="http://schemas.microsoft.com/office/powerpoint/2010/main" val="138974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32" grpId="0"/>
      <p:bldP spid="33" grpId="0"/>
      <p:bldP spid="38" grpId="0"/>
      <p:bldP spid="44" grpId="0"/>
      <p:bldP spid="58" grpId="0"/>
      <p:bldP spid="60" grpId="0"/>
      <p:bldP spid="63" grpId="0"/>
      <p:bldP spid="65" grpId="0"/>
      <p:bldP spid="67" grpId="0"/>
      <p:bldP spid="68" grpId="0"/>
      <p:bldP spid="73" grpId="0" animBg="1"/>
      <p:bldP spid="74" grpId="0" animBg="1"/>
      <p:bldP spid="3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6C8A3-87C9-763A-4232-A700AC126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F573E-8A9C-B43E-5521-A2FFFB6FE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2. Is there evidence of </a:t>
            </a:r>
            <a:r>
              <a:rPr lang="en-GB" dirty="0">
                <a:solidFill>
                  <a:srgbClr val="C00000"/>
                </a:solidFill>
              </a:rPr>
              <a:t>co-infection</a:t>
            </a:r>
            <a:r>
              <a:rPr lang="en-GB" dirty="0"/>
              <a:t> among our historical herbarium-derived ATUE5 genomes? </a:t>
            </a:r>
          </a:p>
        </p:txBody>
      </p:sp>
    </p:spTree>
    <p:extLst>
      <p:ext uri="{BB962C8B-B14F-4D97-AF65-F5344CB8AC3E}">
        <p14:creationId xmlns:p14="http://schemas.microsoft.com/office/powerpoint/2010/main" val="4144741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92C62-9255-7782-C2CD-6CD3C5D02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1691D14-772D-9ACE-3E15-EB1F0C8C8AEB}"/>
              </a:ext>
            </a:extLst>
          </p:cNvPr>
          <p:cNvSpPr txBox="1"/>
          <p:nvPr/>
        </p:nvSpPr>
        <p:spPr>
          <a:xfrm>
            <a:off x="244153" y="302011"/>
            <a:ext cx="9396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Three historical isolates show a two-peak k-</a:t>
            </a:r>
            <a:r>
              <a:rPr lang="en-GB" b="1" dirty="0" err="1"/>
              <a:t>mer</a:t>
            </a:r>
            <a:r>
              <a:rPr lang="en-GB" b="1" dirty="0"/>
              <a:t> depth pattern, suggesting potential co-infection.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46A775-6ED7-C6A9-BA06-2D8DEBEEDB23}"/>
              </a:ext>
            </a:extLst>
          </p:cNvPr>
          <p:cNvSpPr txBox="1"/>
          <p:nvPr/>
        </p:nvSpPr>
        <p:spPr>
          <a:xfrm>
            <a:off x="244153" y="1223639"/>
            <a:ext cx="1837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no co-infection: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A46057E-2B62-A007-2644-4B742F749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12" y="2404382"/>
            <a:ext cx="3509945" cy="250710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3C43FF6-2AC4-6671-E3CE-313B58563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884" y="2404382"/>
            <a:ext cx="3509945" cy="250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481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92C62-9255-7782-C2CD-6CD3C5D02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1691D14-772D-9ACE-3E15-EB1F0C8C8AEB}"/>
              </a:ext>
            </a:extLst>
          </p:cNvPr>
          <p:cNvSpPr txBox="1"/>
          <p:nvPr/>
        </p:nvSpPr>
        <p:spPr>
          <a:xfrm>
            <a:off x="244153" y="302011"/>
            <a:ext cx="9396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Three historical isolates show a two-peak k-</a:t>
            </a:r>
            <a:r>
              <a:rPr lang="en-GB" b="1" dirty="0" err="1"/>
              <a:t>mer</a:t>
            </a:r>
            <a:r>
              <a:rPr lang="en-GB" b="1" dirty="0"/>
              <a:t> depth pattern, suggesting potential co-infection.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99DB51-9612-A892-8465-3112A33B0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140" y="2766197"/>
            <a:ext cx="5129685" cy="36640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876AB4-90BB-E5B9-7031-9BD8F096E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28" y="2629037"/>
            <a:ext cx="5129683" cy="36640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B821CF-BFAB-BF43-ACBA-D6BF00C586FB}"/>
              </a:ext>
            </a:extLst>
          </p:cNvPr>
          <p:cNvSpPr txBox="1"/>
          <p:nvPr/>
        </p:nvSpPr>
        <p:spPr>
          <a:xfrm>
            <a:off x="4701842" y="2185110"/>
            <a:ext cx="7110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Y axis: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htf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proportion but not number like 21f9 10000/800 26d6 10000/15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4525BC-E746-9641-9EF9-175A4EF439D6}"/>
              </a:ext>
            </a:extLst>
          </p:cNvPr>
          <p:cNvSpPr txBox="1"/>
          <p:nvPr/>
        </p:nvSpPr>
        <p:spPr>
          <a:xfrm>
            <a:off x="368628" y="76281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Statistic test pipeline to see how diverse /coinfection of one sample from metagenome (like herbarium), to see how to determine which is dominant…</a:t>
            </a:r>
          </a:p>
        </p:txBody>
      </p:sp>
    </p:spTree>
    <p:extLst>
      <p:ext uri="{BB962C8B-B14F-4D97-AF65-F5344CB8AC3E}">
        <p14:creationId xmlns:p14="http://schemas.microsoft.com/office/powerpoint/2010/main" val="141170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1faf88fe-a998-4c5b-93c9-210a11d9a5c2}" enabled="0" method="" siteId="{1faf88fe-a998-4c5b-93c9-210a11d9a5c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2860</TotalTime>
  <Words>1640</Words>
  <Application>Microsoft Macintosh PowerPoint</Application>
  <PresentationFormat>Widescreen</PresentationFormat>
  <Paragraphs>205</Paragraphs>
  <Slides>29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Linking HTF haplotypes to O-antigen using local assembly and k-mer analysis</vt:lpstr>
      <vt:lpstr>Question:</vt:lpstr>
      <vt:lpstr>PowerPoint Presentation</vt:lpstr>
      <vt:lpstr>Questions:</vt:lpstr>
      <vt:lpstr>Questions:</vt:lpstr>
      <vt:lpstr>PowerPoint Presentation</vt:lpstr>
      <vt:lpstr>Questions:</vt:lpstr>
      <vt:lpstr>PowerPoint Presentation</vt:lpstr>
      <vt:lpstr>PowerPoint Presentation</vt:lpstr>
      <vt:lpstr>PowerPoint Presentation</vt:lpstr>
      <vt:lpstr>PowerPoint Presentation</vt:lpstr>
      <vt:lpstr>Questions:</vt:lpstr>
      <vt:lpstr>PowerPoint Presentation</vt:lpstr>
      <vt:lpstr>Questions:</vt:lpstr>
      <vt:lpstr>PowerPoint Presentation</vt:lpstr>
      <vt:lpstr>Questions:</vt:lpstr>
      <vt:lpstr>PowerPoint Presentation</vt:lpstr>
      <vt:lpstr>Next</vt:lpstr>
      <vt:lpstr>Thank you</vt:lpstr>
      <vt:lpstr>No show</vt:lpstr>
      <vt:lpstr>PowerPoint Presentation</vt:lpstr>
      <vt:lpstr>PowerPoint Presentation</vt:lpstr>
      <vt:lpstr>PowerPoint Presentation</vt:lpstr>
      <vt:lpstr>PowerPoint Presentation</vt:lpstr>
      <vt:lpstr>If 64.GBR is not assigned to HTF_p7.G11</vt:lpstr>
      <vt:lpstr>Heterozygosity</vt:lpstr>
      <vt:lpstr>PowerPoint Presentation</vt:lpstr>
      <vt:lpstr>Concern fixed</vt:lpstr>
      <vt:lpstr>Next before the tailocin meeting Wednesday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Cui, Jiajun</dc:creator>
  <cp:lastModifiedBy>Cui, Jiajun</cp:lastModifiedBy>
  <cp:revision>39</cp:revision>
  <dcterms:created xsi:type="dcterms:W3CDTF">2025-05-07T01:06:08Z</dcterms:created>
  <dcterms:modified xsi:type="dcterms:W3CDTF">2025-08-17T14:58:04Z</dcterms:modified>
</cp:coreProperties>
</file>